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9.JPG" ContentType="image/jpeg"/>
  <Override PartName="/ppt/media/image10.JPG" ContentType="image/jpeg"/>
  <Override PartName="/ppt/media/image16.JPG" ContentType="image/jpeg"/>
  <Override PartName="/ppt/media/image17.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8" r:id="rId3"/>
    <p:sldId id="257" r:id="rId4"/>
    <p:sldId id="260" r:id="rId5"/>
    <p:sldId id="266" r:id="rId6"/>
    <p:sldId id="267" r:id="rId7"/>
    <p:sldId id="261" r:id="rId8"/>
    <p:sldId id="268" r:id="rId9"/>
    <p:sldId id="269" r:id="rId10"/>
    <p:sldId id="270" r:id="rId11"/>
    <p:sldId id="281" r:id="rId12"/>
    <p:sldId id="309" r:id="rId13"/>
    <p:sldId id="300" r:id="rId14"/>
    <p:sldId id="307" r:id="rId15"/>
    <p:sldId id="308" r:id="rId16"/>
    <p:sldId id="310" r:id="rId17"/>
    <p:sldId id="276" r:id="rId18"/>
    <p:sldId id="311" r:id="rId19"/>
    <p:sldId id="278" r:id="rId20"/>
    <p:sldId id="312" r:id="rId21"/>
    <p:sldId id="282" r:id="rId22"/>
    <p:sldId id="315" r:id="rId23"/>
    <p:sldId id="284" r:id="rId24"/>
    <p:sldId id="314" r:id="rId25"/>
    <p:sldId id="313" r:id="rId26"/>
    <p:sldId id="287" r:id="rId27"/>
    <p:sldId id="288" r:id="rId28"/>
    <p:sldId id="289" r:id="rId29"/>
    <p:sldId id="290" r:id="rId30"/>
    <p:sldId id="291" r:id="rId31"/>
    <p:sldId id="292" r:id="rId32"/>
    <p:sldId id="303" r:id="rId33"/>
    <p:sldId id="293" r:id="rId34"/>
    <p:sldId id="294" r:id="rId35"/>
    <p:sldId id="259" r:id="rId36"/>
    <p:sldId id="304" r:id="rId37"/>
    <p:sldId id="305" r:id="rId3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660"/>
  </p:normalViewPr>
  <p:slideViewPr>
    <p:cSldViewPr>
      <p:cViewPr varScale="1">
        <p:scale>
          <a:sx n="78" d="100"/>
          <a:sy n="78" d="100"/>
        </p:scale>
        <p:origin x="739"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0E184C4-C1A5-4611-B23D-C081B2A4450C}" type="datetimeFigureOut">
              <a:rPr lang="en-IN" smtClean="0"/>
              <a:t>11-09-2021</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528DC39-2BBD-4779-A4F9-9AB516674B88}" type="slidenum">
              <a:rPr lang="en-IN" smtClean="0"/>
              <a:t>‹#›</a:t>
            </a:fld>
            <a:endParaRPr lang="en-IN"/>
          </a:p>
        </p:txBody>
      </p:sp>
    </p:spTree>
    <p:extLst>
      <p:ext uri="{BB962C8B-B14F-4D97-AF65-F5344CB8AC3E}">
        <p14:creationId xmlns:p14="http://schemas.microsoft.com/office/powerpoint/2010/main" val="252571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28DC39-2BBD-4779-A4F9-9AB516674B88}" type="slidenum">
              <a:rPr lang="en-IN" smtClean="0"/>
              <a:t>8</a:t>
            </a:fld>
            <a:endParaRPr lang="en-IN"/>
          </a:p>
        </p:txBody>
      </p:sp>
    </p:spTree>
    <p:extLst>
      <p:ext uri="{BB962C8B-B14F-4D97-AF65-F5344CB8AC3E}">
        <p14:creationId xmlns:p14="http://schemas.microsoft.com/office/powerpoint/2010/main" val="307686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967168" y="6286067"/>
            <a:ext cx="2932775" cy="444834"/>
          </a:xfrm>
          <a:prstGeom prst="rect">
            <a:avLst/>
          </a:prstGeom>
        </p:spPr>
      </p:pic>
      <p:sp>
        <p:nvSpPr>
          <p:cNvPr id="2" name="Holder 2"/>
          <p:cNvSpPr>
            <a:spLocks noGrp="1"/>
          </p:cNvSpPr>
          <p:nvPr>
            <p:ph type="title"/>
          </p:nvPr>
        </p:nvSpPr>
        <p:spPr>
          <a:xfrm>
            <a:off x="4257294" y="2049335"/>
            <a:ext cx="3677411" cy="1921510"/>
          </a:xfrm>
          <a:prstGeom prst="rect">
            <a:avLst/>
          </a:prstGeom>
        </p:spPr>
        <p:txBody>
          <a:bodyPr wrap="square" lIns="0" tIns="0" rIns="0" bIns="0">
            <a:spAutoFit/>
          </a:bodyPr>
          <a:lstStyle>
            <a:lvl1pPr>
              <a:defRPr sz="60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9/11/2021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cars24.com/"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cars24.com/buy-used-car?sort=P&amp;storeCityId=2&amp;pinId=110001" TargetMode="External"/><Relationship Id="rId2" Type="http://schemas.openxmlformats.org/officeDocument/2006/relationships/hyperlink" Target="https://www.cars24.com/buy-used-car?sort=P&amp;storeCityId=3686&amp;pinId=500001" TargetMode="External"/><Relationship Id="rId1" Type="http://schemas.openxmlformats.org/officeDocument/2006/relationships/slideLayout" Target="../slideLayouts/slideLayout4.xml"/><Relationship Id="rId6" Type="http://schemas.openxmlformats.org/officeDocument/2006/relationships/hyperlink" Target="https://www.cars24.com/buy-used-car?sort=P&amp;storeCityId=5732&amp;pinId=600001" TargetMode="External"/><Relationship Id="rId5" Type="http://schemas.openxmlformats.org/officeDocument/2006/relationships/hyperlink" Target="https://www.cars24.com/buy-used-car?sort=P&amp;storeCityId=4709&amp;pinId=560001" TargetMode="External"/><Relationship Id="rId4" Type="http://schemas.openxmlformats.org/officeDocument/2006/relationships/hyperlink" Target="https://www.cars24.com/buy-used-cars-mumbai/?itm_source=Cars24Website&amp;itm_medium=sticky_head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2426335"/>
            <a:chOff x="0" y="0"/>
            <a:chExt cx="12192000" cy="2426335"/>
          </a:xfrm>
        </p:grpSpPr>
        <p:pic>
          <p:nvPicPr>
            <p:cNvPr id="3" name="object 3"/>
            <p:cNvPicPr/>
            <p:nvPr/>
          </p:nvPicPr>
          <p:blipFill>
            <a:blip r:embed="rId2" cstate="print"/>
            <a:stretch>
              <a:fillRect/>
            </a:stretch>
          </p:blipFill>
          <p:spPr>
            <a:xfrm>
              <a:off x="3649980" y="0"/>
              <a:ext cx="4608449" cy="2426208"/>
            </a:xfrm>
            <a:prstGeom prst="rect">
              <a:avLst/>
            </a:prstGeom>
          </p:spPr>
        </p:pic>
        <p:pic>
          <p:nvPicPr>
            <p:cNvPr id="4" name="object 4"/>
            <p:cNvPicPr/>
            <p:nvPr/>
          </p:nvPicPr>
          <p:blipFill>
            <a:blip r:embed="rId3" cstate="print"/>
            <a:stretch>
              <a:fillRect/>
            </a:stretch>
          </p:blipFill>
          <p:spPr>
            <a:xfrm>
              <a:off x="0" y="0"/>
              <a:ext cx="4471415" cy="2420112"/>
            </a:xfrm>
            <a:prstGeom prst="rect">
              <a:avLst/>
            </a:prstGeom>
          </p:spPr>
        </p:pic>
        <p:pic>
          <p:nvPicPr>
            <p:cNvPr id="5" name="object 5"/>
            <p:cNvPicPr/>
            <p:nvPr/>
          </p:nvPicPr>
          <p:blipFill>
            <a:blip r:embed="rId4" cstate="print"/>
            <a:stretch>
              <a:fillRect/>
            </a:stretch>
          </p:blipFill>
          <p:spPr>
            <a:xfrm>
              <a:off x="7431024" y="0"/>
              <a:ext cx="4760976" cy="2426208"/>
            </a:xfrm>
            <a:prstGeom prst="rect">
              <a:avLst/>
            </a:prstGeom>
          </p:spPr>
        </p:pic>
      </p:grpSp>
      <p:grpSp>
        <p:nvGrpSpPr>
          <p:cNvPr id="6" name="object 6"/>
          <p:cNvGrpSpPr/>
          <p:nvPr/>
        </p:nvGrpSpPr>
        <p:grpSpPr>
          <a:xfrm>
            <a:off x="0" y="2433827"/>
            <a:ext cx="12192000" cy="4424680"/>
            <a:chOff x="0" y="2433827"/>
            <a:chExt cx="12192000" cy="4424680"/>
          </a:xfrm>
        </p:grpSpPr>
        <p:pic>
          <p:nvPicPr>
            <p:cNvPr id="7" name="object 7"/>
            <p:cNvPicPr/>
            <p:nvPr/>
          </p:nvPicPr>
          <p:blipFill>
            <a:blip r:embed="rId5" cstate="print"/>
            <a:stretch>
              <a:fillRect/>
            </a:stretch>
          </p:blipFill>
          <p:spPr>
            <a:xfrm>
              <a:off x="7717536" y="4437907"/>
              <a:ext cx="4474464" cy="2419223"/>
            </a:xfrm>
            <a:prstGeom prst="rect">
              <a:avLst/>
            </a:prstGeom>
          </p:spPr>
        </p:pic>
        <p:pic>
          <p:nvPicPr>
            <p:cNvPr id="8" name="object 8"/>
            <p:cNvPicPr/>
            <p:nvPr/>
          </p:nvPicPr>
          <p:blipFill>
            <a:blip r:embed="rId6" cstate="print"/>
            <a:stretch>
              <a:fillRect/>
            </a:stretch>
          </p:blipFill>
          <p:spPr>
            <a:xfrm>
              <a:off x="4040124" y="4437888"/>
              <a:ext cx="4523232" cy="2419191"/>
            </a:xfrm>
            <a:prstGeom prst="rect">
              <a:avLst/>
            </a:prstGeom>
          </p:spPr>
        </p:pic>
        <p:pic>
          <p:nvPicPr>
            <p:cNvPr id="9" name="object 9"/>
            <p:cNvPicPr/>
            <p:nvPr/>
          </p:nvPicPr>
          <p:blipFill>
            <a:blip r:embed="rId7" cstate="print"/>
            <a:stretch>
              <a:fillRect/>
            </a:stretch>
          </p:blipFill>
          <p:spPr>
            <a:xfrm>
              <a:off x="0" y="4445542"/>
              <a:ext cx="4908803" cy="2412455"/>
            </a:xfrm>
            <a:prstGeom prst="rect">
              <a:avLst/>
            </a:prstGeom>
          </p:spPr>
        </p:pic>
        <p:pic>
          <p:nvPicPr>
            <p:cNvPr id="10" name="object 10"/>
            <p:cNvPicPr/>
            <p:nvPr/>
          </p:nvPicPr>
          <p:blipFill>
            <a:blip r:embed="rId8" cstate="print"/>
            <a:stretch>
              <a:fillRect/>
            </a:stretch>
          </p:blipFill>
          <p:spPr>
            <a:xfrm>
              <a:off x="12192" y="2433827"/>
              <a:ext cx="12108179" cy="199771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9700" y="-381000"/>
            <a:ext cx="9372600" cy="1302921"/>
          </a:xfrm>
          <a:prstGeom prst="rect">
            <a:avLst/>
          </a:prstGeom>
        </p:spPr>
        <p:txBody>
          <a:bodyPr vert="horz" wrap="square" lIns="0" tIns="452120" rIns="0" bIns="0" rtlCol="0">
            <a:spAutoFit/>
          </a:bodyPr>
          <a:lstStyle/>
          <a:p>
            <a:pPr algn="ctr">
              <a:lnSpc>
                <a:spcPct val="100000"/>
              </a:lnSpc>
              <a:spcBef>
                <a:spcPts val="3560"/>
              </a:spcBef>
            </a:pPr>
            <a:r>
              <a:rPr lang="en-US" sz="5500" b="1" spc="-35" dirty="0">
                <a:latin typeface="+mj-lt"/>
              </a:rPr>
              <a:t>Data Cleaning</a:t>
            </a:r>
            <a:endParaRPr sz="5500" b="1" spc="-5" dirty="0">
              <a:latin typeface="+mj-lt"/>
            </a:endParaRPr>
          </a:p>
        </p:txBody>
      </p:sp>
      <p:sp>
        <p:nvSpPr>
          <p:cNvPr id="4" name="TextBox 3">
            <a:extLst>
              <a:ext uri="{FF2B5EF4-FFF2-40B4-BE49-F238E27FC236}">
                <a16:creationId xmlns:a16="http://schemas.microsoft.com/office/drawing/2014/main" id="{34AC6E4B-6A11-4240-A35C-E31BCDAA0483}"/>
              </a:ext>
            </a:extLst>
          </p:cNvPr>
          <p:cNvSpPr txBox="1"/>
          <p:nvPr/>
        </p:nvSpPr>
        <p:spPr>
          <a:xfrm>
            <a:off x="1066800" y="1524000"/>
            <a:ext cx="8763000" cy="3293209"/>
          </a:xfrm>
          <a:prstGeom prst="rect">
            <a:avLst/>
          </a:prstGeom>
          <a:noFill/>
        </p:spPr>
        <p:txBody>
          <a:bodyPr wrap="square">
            <a:spAutoFit/>
          </a:bodyPr>
          <a:lstStyle/>
          <a:p>
            <a:pPr marL="457200" indent="-457200">
              <a:buFont typeface="Wingdings" panose="05000000000000000000" pitchFamily="2" charset="2"/>
              <a:buChar char="v"/>
            </a:pPr>
            <a:r>
              <a:rPr lang="en-US" sz="2600" dirty="0"/>
              <a:t>Cleaning poorly formatted columns from the extracted raw data.</a:t>
            </a:r>
          </a:p>
          <a:p>
            <a:pPr marL="457200" indent="-457200">
              <a:buFont typeface="Wingdings" panose="05000000000000000000" pitchFamily="2" charset="2"/>
              <a:buChar char="v"/>
            </a:pPr>
            <a:r>
              <a:rPr lang="en-US" sz="2600" dirty="0"/>
              <a:t>Skipping rows with Nan values.</a:t>
            </a:r>
          </a:p>
          <a:p>
            <a:pPr marL="457200" indent="-457200">
              <a:buFont typeface="Wingdings" panose="05000000000000000000" pitchFamily="2" charset="2"/>
              <a:buChar char="v"/>
            </a:pPr>
            <a:r>
              <a:rPr lang="en-US" sz="2600" dirty="0"/>
              <a:t>Removing duplicated rows.</a:t>
            </a:r>
          </a:p>
          <a:p>
            <a:pPr marL="457200" indent="-457200">
              <a:buFont typeface="Wingdings" panose="05000000000000000000" pitchFamily="2" charset="2"/>
              <a:buChar char="v"/>
            </a:pPr>
            <a:r>
              <a:rPr lang="en-US" sz="2600" dirty="0"/>
              <a:t>Changing the data types for necessary columns.</a:t>
            </a:r>
          </a:p>
          <a:p>
            <a:pPr marL="457200" indent="-457200">
              <a:buFont typeface="Wingdings" panose="05000000000000000000" pitchFamily="2" charset="2"/>
              <a:buChar char="v"/>
            </a:pPr>
            <a:r>
              <a:rPr lang="en-US" sz="2600" dirty="0"/>
              <a:t>Filtering the Data Frame and storing it to a csv file.</a:t>
            </a:r>
          </a:p>
          <a:p>
            <a:pPr marL="457200" indent="-457200">
              <a:buFont typeface="Wingdings" panose="05000000000000000000" pitchFamily="2" charset="2"/>
              <a:buChar char="v"/>
            </a:pPr>
            <a:endParaRPr lang="en-US" sz="2600" dirty="0"/>
          </a:p>
          <a:p>
            <a:pPr marL="457200" indent="-457200">
              <a:buFont typeface="Wingdings" panose="05000000000000000000" pitchFamily="2" charset="2"/>
              <a:buChar char="v"/>
            </a:pPr>
            <a:endParaRPr lang="en-US" sz="2600" dirty="0"/>
          </a:p>
        </p:txBody>
      </p:sp>
    </p:spTree>
    <p:extLst>
      <p:ext uri="{BB962C8B-B14F-4D97-AF65-F5344CB8AC3E}">
        <p14:creationId xmlns:p14="http://schemas.microsoft.com/office/powerpoint/2010/main" val="2572640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9700" y="2044219"/>
            <a:ext cx="9372600" cy="1379865"/>
          </a:xfrm>
          <a:prstGeom prst="rect">
            <a:avLst/>
          </a:prstGeom>
        </p:spPr>
        <p:txBody>
          <a:bodyPr vert="horz" wrap="square" lIns="0" tIns="452120" rIns="0" bIns="0" rtlCol="0">
            <a:spAutoFit/>
          </a:bodyPr>
          <a:lstStyle/>
          <a:p>
            <a:pPr algn="ctr">
              <a:lnSpc>
                <a:spcPct val="100000"/>
              </a:lnSpc>
              <a:spcBef>
                <a:spcPts val="3560"/>
              </a:spcBef>
            </a:pPr>
            <a:r>
              <a:rPr lang="en-US" b="1" spc="-35" dirty="0">
                <a:latin typeface="+mj-lt"/>
              </a:rPr>
              <a:t>Data Visualization</a:t>
            </a:r>
            <a:endParaRPr b="1" spc="-5" dirty="0">
              <a:latin typeface="+mj-lt"/>
            </a:endParaRPr>
          </a:p>
        </p:txBody>
      </p:sp>
    </p:spTree>
    <p:extLst>
      <p:ext uri="{BB962C8B-B14F-4D97-AF65-F5344CB8AC3E}">
        <p14:creationId xmlns:p14="http://schemas.microsoft.com/office/powerpoint/2010/main" val="992508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8001000" y="4572000"/>
            <a:ext cx="4343400" cy="446276"/>
          </a:xfrm>
          <a:prstGeom prst="rect">
            <a:avLst/>
          </a:prstGeom>
          <a:noFill/>
        </p:spPr>
        <p:txBody>
          <a:bodyPr wrap="square">
            <a:spAutoFit/>
          </a:bodyPr>
          <a:lstStyle/>
          <a:p>
            <a:r>
              <a:rPr lang="en-US" sz="2200" b="1" dirty="0">
                <a:solidFill>
                  <a:schemeClr val="bg1"/>
                </a:solidFill>
                <a:latin typeface="+mj-lt"/>
              </a:rPr>
              <a:t>4) Average price of all branded cars</a:t>
            </a:r>
            <a:endParaRPr lang="en-IN" sz="2200" b="1" dirty="0">
              <a:solidFill>
                <a:schemeClr val="bg1"/>
              </a:solidFill>
              <a:latin typeface="+mj-lt"/>
            </a:endParaRPr>
          </a:p>
        </p:txBody>
      </p:sp>
      <p:pic>
        <p:nvPicPr>
          <p:cNvPr id="7" name="Picture 6">
            <a:extLst>
              <a:ext uri="{FF2B5EF4-FFF2-40B4-BE49-F238E27FC236}">
                <a16:creationId xmlns:a16="http://schemas.microsoft.com/office/drawing/2014/main" id="{4789783D-6A83-4832-8A90-AE70A1F88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6103128"/>
            <a:ext cx="3200400" cy="693420"/>
          </a:xfrm>
          <a:prstGeom prst="rect">
            <a:avLst/>
          </a:prstGeom>
        </p:spPr>
      </p:pic>
      <p:pic>
        <p:nvPicPr>
          <p:cNvPr id="6" name="Picture 5">
            <a:extLst>
              <a:ext uri="{FF2B5EF4-FFF2-40B4-BE49-F238E27FC236}">
                <a16:creationId xmlns:a16="http://schemas.microsoft.com/office/drawing/2014/main" id="{B6977A28-830E-4F5D-A90E-5A960C349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41788"/>
            <a:ext cx="12268200" cy="6899788"/>
          </a:xfrm>
          <a:prstGeom prst="rect">
            <a:avLst/>
          </a:prstGeom>
        </p:spPr>
      </p:pic>
      <p:pic>
        <p:nvPicPr>
          <p:cNvPr id="3" name="Picture 2">
            <a:extLst>
              <a:ext uri="{FF2B5EF4-FFF2-40B4-BE49-F238E27FC236}">
                <a16:creationId xmlns:a16="http://schemas.microsoft.com/office/drawing/2014/main" id="{27342503-A62A-417C-88DB-E1FB031DE5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51460" y="564601"/>
            <a:ext cx="6388218" cy="4841597"/>
          </a:xfrm>
          <a:prstGeom prst="rect">
            <a:avLst/>
          </a:prstGeom>
        </p:spPr>
      </p:pic>
      <p:sp>
        <p:nvSpPr>
          <p:cNvPr id="10" name="TextBox 9">
            <a:extLst>
              <a:ext uri="{FF2B5EF4-FFF2-40B4-BE49-F238E27FC236}">
                <a16:creationId xmlns:a16="http://schemas.microsoft.com/office/drawing/2014/main" id="{D6A9E47C-B2D9-4866-9E72-860E5E89223B}"/>
              </a:ext>
            </a:extLst>
          </p:cNvPr>
          <p:cNvSpPr txBox="1"/>
          <p:nvPr/>
        </p:nvSpPr>
        <p:spPr>
          <a:xfrm>
            <a:off x="76200" y="61452"/>
            <a:ext cx="9753600" cy="430887"/>
          </a:xfrm>
          <a:prstGeom prst="rect">
            <a:avLst/>
          </a:prstGeom>
          <a:noFill/>
        </p:spPr>
        <p:txBody>
          <a:bodyPr wrap="square">
            <a:spAutoFit/>
          </a:bodyPr>
          <a:lstStyle/>
          <a:p>
            <a:r>
              <a:rPr lang="en-US" sz="2200" b="1" dirty="0">
                <a:solidFill>
                  <a:srgbClr val="FFC000"/>
                </a:solidFill>
                <a:latin typeface="+mj-lt"/>
              </a:rPr>
              <a:t>1) Total number of cars in different cities</a:t>
            </a:r>
            <a:endParaRPr lang="en-IN" sz="2200" b="1" dirty="0">
              <a:solidFill>
                <a:srgbClr val="FFC000"/>
              </a:solidFill>
              <a:latin typeface="+mj-lt"/>
            </a:endParaRPr>
          </a:p>
        </p:txBody>
      </p:sp>
      <p:sp>
        <p:nvSpPr>
          <p:cNvPr id="8" name="TextBox 7">
            <a:extLst>
              <a:ext uri="{FF2B5EF4-FFF2-40B4-BE49-F238E27FC236}">
                <a16:creationId xmlns:a16="http://schemas.microsoft.com/office/drawing/2014/main" id="{4B0B7833-558A-45E3-BB53-8E4B1E743CF2}"/>
              </a:ext>
            </a:extLst>
          </p:cNvPr>
          <p:cNvSpPr txBox="1"/>
          <p:nvPr/>
        </p:nvSpPr>
        <p:spPr>
          <a:xfrm>
            <a:off x="533400" y="5638508"/>
            <a:ext cx="10820400" cy="1015663"/>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mj-lt"/>
              </a:rPr>
              <a:t>The total number of cars is 5562</a:t>
            </a:r>
          </a:p>
          <a:p>
            <a:pPr marL="342900" indent="-342900">
              <a:buFont typeface="Arial" panose="020B0604020202020204" pitchFamily="34" charset="0"/>
              <a:buChar char="•"/>
            </a:pPr>
            <a:r>
              <a:rPr lang="en-US" sz="2000" dirty="0">
                <a:solidFill>
                  <a:schemeClr val="bg1"/>
                </a:solidFill>
                <a:latin typeface="+mj-lt"/>
              </a:rPr>
              <a:t>Delhi has the highest number of cars with a total of 2206 cars.</a:t>
            </a:r>
          </a:p>
          <a:p>
            <a:pPr marL="342900" indent="-342900">
              <a:buFont typeface="Arial" panose="020B0604020202020204" pitchFamily="34" charset="0"/>
              <a:buChar char="•"/>
            </a:pPr>
            <a:r>
              <a:rPr lang="en-US" sz="2000" dirty="0">
                <a:solidFill>
                  <a:schemeClr val="bg1"/>
                </a:solidFill>
                <a:latin typeface="+mj-lt"/>
              </a:rPr>
              <a:t>Hyderabad has the least number of cars when compared to all other cities with a total of 399 cars. </a:t>
            </a:r>
            <a:endParaRPr lang="en-IN" sz="2000" dirty="0">
              <a:solidFill>
                <a:schemeClr val="bg1"/>
              </a:solidFill>
              <a:latin typeface="+mj-lt"/>
            </a:endParaRPr>
          </a:p>
        </p:txBody>
      </p:sp>
    </p:spTree>
    <p:extLst>
      <p:ext uri="{BB962C8B-B14F-4D97-AF65-F5344CB8AC3E}">
        <p14:creationId xmlns:p14="http://schemas.microsoft.com/office/powerpoint/2010/main" val="72988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32DEC6-6A9C-44EF-9A07-6BCCD01DC16E}"/>
              </a:ext>
            </a:extLst>
          </p:cNvPr>
          <p:cNvSpPr txBox="1"/>
          <p:nvPr/>
        </p:nvSpPr>
        <p:spPr>
          <a:xfrm>
            <a:off x="304800" y="76200"/>
            <a:ext cx="9753600" cy="446276"/>
          </a:xfrm>
          <a:prstGeom prst="rect">
            <a:avLst/>
          </a:prstGeom>
          <a:noFill/>
        </p:spPr>
        <p:txBody>
          <a:bodyPr wrap="square">
            <a:spAutoFit/>
          </a:bodyPr>
          <a:lstStyle/>
          <a:p>
            <a:r>
              <a:rPr lang="en-US" sz="2300" b="1" dirty="0">
                <a:latin typeface="+mj-lt"/>
              </a:rPr>
              <a:t>2) Percentage of cars available for sale in different cities</a:t>
            </a:r>
            <a:endParaRPr lang="en-IN" sz="2300" b="1" dirty="0">
              <a:latin typeface="+mj-lt"/>
            </a:endParaRPr>
          </a:p>
        </p:txBody>
      </p:sp>
      <p:pic>
        <p:nvPicPr>
          <p:cNvPr id="7" name="Picture 6">
            <a:extLst>
              <a:ext uri="{FF2B5EF4-FFF2-40B4-BE49-F238E27FC236}">
                <a16:creationId xmlns:a16="http://schemas.microsoft.com/office/drawing/2014/main" id="{E5BAD6B2-5B79-49A6-87E9-996BE0785B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19400" y="685800"/>
            <a:ext cx="5872304" cy="4761905"/>
          </a:xfrm>
          <a:prstGeom prst="rect">
            <a:avLst/>
          </a:prstGeom>
        </p:spPr>
      </p:pic>
      <p:sp>
        <p:nvSpPr>
          <p:cNvPr id="4" name="TextBox 3">
            <a:extLst>
              <a:ext uri="{FF2B5EF4-FFF2-40B4-BE49-F238E27FC236}">
                <a16:creationId xmlns:a16="http://schemas.microsoft.com/office/drawing/2014/main" id="{9380BBB3-8DDB-4948-908B-B15EE488282C}"/>
              </a:ext>
            </a:extLst>
          </p:cNvPr>
          <p:cNvSpPr txBox="1"/>
          <p:nvPr/>
        </p:nvSpPr>
        <p:spPr>
          <a:xfrm>
            <a:off x="685800" y="5611029"/>
            <a:ext cx="9753600" cy="1323439"/>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Among 5562 cars 39% of the used cars are in Delhi is the highest record.</a:t>
            </a:r>
          </a:p>
          <a:p>
            <a:pPr marL="342900" indent="-342900">
              <a:buFont typeface="Arial" panose="020B0604020202020204" pitchFamily="34" charset="0"/>
              <a:buChar char="•"/>
            </a:pPr>
            <a:r>
              <a:rPr lang="en-US" sz="2000" dirty="0">
                <a:latin typeface="+mj-lt"/>
              </a:rPr>
              <a:t>30% of used cars are in Mumbai, followed by Bangalore (14%), Chennai (10%)</a:t>
            </a:r>
          </a:p>
          <a:p>
            <a:r>
              <a:rPr lang="en-US" sz="2000" dirty="0">
                <a:latin typeface="+mj-lt"/>
              </a:rPr>
              <a:t>      Hyderabad (7%).</a:t>
            </a:r>
          </a:p>
          <a:p>
            <a:pPr marL="342900" indent="-342900">
              <a:buFont typeface="Arial" panose="020B0604020202020204" pitchFamily="34" charset="0"/>
              <a:buChar char="•"/>
            </a:pPr>
            <a:endParaRPr lang="en-IN" sz="2000" dirty="0">
              <a:latin typeface="+mj-lt"/>
            </a:endParaRPr>
          </a:p>
        </p:txBody>
      </p:sp>
    </p:spTree>
    <p:extLst>
      <p:ext uri="{BB962C8B-B14F-4D97-AF65-F5344CB8AC3E}">
        <p14:creationId xmlns:p14="http://schemas.microsoft.com/office/powerpoint/2010/main" val="1396248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8001000" y="4572000"/>
            <a:ext cx="4343400" cy="446276"/>
          </a:xfrm>
          <a:prstGeom prst="rect">
            <a:avLst/>
          </a:prstGeom>
          <a:noFill/>
        </p:spPr>
        <p:txBody>
          <a:bodyPr wrap="square">
            <a:spAutoFit/>
          </a:bodyPr>
          <a:lstStyle/>
          <a:p>
            <a:r>
              <a:rPr lang="en-US" sz="2200" b="1" dirty="0">
                <a:solidFill>
                  <a:schemeClr val="bg1"/>
                </a:solidFill>
                <a:latin typeface="+mj-lt"/>
              </a:rPr>
              <a:t>4) Average price of all branded cars</a:t>
            </a:r>
            <a:endParaRPr lang="en-IN" sz="2200" b="1" dirty="0">
              <a:solidFill>
                <a:schemeClr val="bg1"/>
              </a:solidFill>
              <a:latin typeface="+mj-lt"/>
            </a:endParaRPr>
          </a:p>
        </p:txBody>
      </p:sp>
      <p:pic>
        <p:nvPicPr>
          <p:cNvPr id="7" name="Picture 6">
            <a:extLst>
              <a:ext uri="{FF2B5EF4-FFF2-40B4-BE49-F238E27FC236}">
                <a16:creationId xmlns:a16="http://schemas.microsoft.com/office/drawing/2014/main" id="{4789783D-6A83-4832-8A90-AE70A1F88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6103128"/>
            <a:ext cx="3200400" cy="693420"/>
          </a:xfrm>
          <a:prstGeom prst="rect">
            <a:avLst/>
          </a:prstGeom>
        </p:spPr>
      </p:pic>
      <p:pic>
        <p:nvPicPr>
          <p:cNvPr id="6" name="Picture 5">
            <a:extLst>
              <a:ext uri="{FF2B5EF4-FFF2-40B4-BE49-F238E27FC236}">
                <a16:creationId xmlns:a16="http://schemas.microsoft.com/office/drawing/2014/main" id="{B6977A28-830E-4F5D-A90E-5A960C349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41788"/>
            <a:ext cx="12268200" cy="6899788"/>
          </a:xfrm>
          <a:prstGeom prst="rect">
            <a:avLst/>
          </a:prstGeom>
        </p:spPr>
      </p:pic>
      <p:pic>
        <p:nvPicPr>
          <p:cNvPr id="3" name="Picture 2">
            <a:extLst>
              <a:ext uri="{FF2B5EF4-FFF2-40B4-BE49-F238E27FC236}">
                <a16:creationId xmlns:a16="http://schemas.microsoft.com/office/drawing/2014/main" id="{27342503-A62A-417C-88DB-E1FB031DE5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129" y="644312"/>
            <a:ext cx="9862261" cy="6152236"/>
          </a:xfrm>
          <a:prstGeom prst="rect">
            <a:avLst/>
          </a:prstGeom>
        </p:spPr>
      </p:pic>
      <p:sp>
        <p:nvSpPr>
          <p:cNvPr id="10" name="TextBox 9">
            <a:extLst>
              <a:ext uri="{FF2B5EF4-FFF2-40B4-BE49-F238E27FC236}">
                <a16:creationId xmlns:a16="http://schemas.microsoft.com/office/drawing/2014/main" id="{D6A9E47C-B2D9-4866-9E72-860E5E89223B}"/>
              </a:ext>
            </a:extLst>
          </p:cNvPr>
          <p:cNvSpPr txBox="1"/>
          <p:nvPr/>
        </p:nvSpPr>
        <p:spPr>
          <a:xfrm>
            <a:off x="-76200" y="-4915"/>
            <a:ext cx="9753600" cy="446276"/>
          </a:xfrm>
          <a:prstGeom prst="rect">
            <a:avLst/>
          </a:prstGeom>
          <a:noFill/>
        </p:spPr>
        <p:txBody>
          <a:bodyPr wrap="square">
            <a:spAutoFit/>
          </a:bodyPr>
          <a:lstStyle/>
          <a:p>
            <a:r>
              <a:rPr lang="en-US" sz="2200" b="1" dirty="0">
                <a:solidFill>
                  <a:srgbClr val="33CCFF"/>
                </a:solidFill>
                <a:latin typeface="+mj-lt"/>
              </a:rPr>
              <a:t>3) Total number of different branded cars in all cities</a:t>
            </a:r>
            <a:endParaRPr lang="en-IN" sz="2200" b="1" dirty="0">
              <a:solidFill>
                <a:srgbClr val="33CCFF"/>
              </a:solidFill>
              <a:latin typeface="+mj-lt"/>
            </a:endParaRPr>
          </a:p>
        </p:txBody>
      </p:sp>
      <p:sp>
        <p:nvSpPr>
          <p:cNvPr id="9" name="TextBox 8">
            <a:extLst>
              <a:ext uri="{FF2B5EF4-FFF2-40B4-BE49-F238E27FC236}">
                <a16:creationId xmlns:a16="http://schemas.microsoft.com/office/drawing/2014/main" id="{D32490A3-D258-40D9-8220-19BC0F60A557}"/>
              </a:ext>
            </a:extLst>
          </p:cNvPr>
          <p:cNvSpPr txBox="1"/>
          <p:nvPr/>
        </p:nvSpPr>
        <p:spPr>
          <a:xfrm>
            <a:off x="2438400" y="5473109"/>
            <a:ext cx="10287000" cy="1015663"/>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mj-lt"/>
              </a:rPr>
              <a:t>Maruti Brand cars are mostly available with a count of  </a:t>
            </a:r>
            <a:r>
              <a:rPr lang="en-US" sz="2000" dirty="0">
                <a:solidFill>
                  <a:srgbClr val="FF0000"/>
                </a:solidFill>
                <a:latin typeface="+mj-lt"/>
              </a:rPr>
              <a:t>2473 </a:t>
            </a:r>
            <a:r>
              <a:rPr lang="en-US" sz="2000" dirty="0">
                <a:solidFill>
                  <a:schemeClr val="bg1"/>
                </a:solidFill>
                <a:latin typeface="+mj-lt"/>
              </a:rPr>
              <a:t>cars.</a:t>
            </a:r>
          </a:p>
          <a:p>
            <a:pPr marL="342900" indent="-342900">
              <a:buFont typeface="Arial" panose="020B0604020202020204" pitchFamily="34" charset="0"/>
              <a:buChar char="•"/>
            </a:pPr>
            <a:r>
              <a:rPr lang="en-US" sz="2000" dirty="0">
                <a:solidFill>
                  <a:schemeClr val="bg1"/>
                </a:solidFill>
                <a:latin typeface="+mj-lt"/>
              </a:rPr>
              <a:t>Hyundai is the second highest brand in availability with a count of </a:t>
            </a:r>
            <a:r>
              <a:rPr lang="en-US" sz="2000" dirty="0">
                <a:solidFill>
                  <a:srgbClr val="FF0000"/>
                </a:solidFill>
                <a:latin typeface="+mj-lt"/>
              </a:rPr>
              <a:t>1218 </a:t>
            </a:r>
            <a:r>
              <a:rPr lang="en-US" sz="2000" dirty="0">
                <a:solidFill>
                  <a:schemeClr val="bg1"/>
                </a:solidFill>
                <a:latin typeface="+mj-lt"/>
              </a:rPr>
              <a:t>cars.</a:t>
            </a:r>
          </a:p>
          <a:p>
            <a:pPr marL="342900" indent="-342900">
              <a:buFont typeface="Arial" panose="020B0604020202020204" pitchFamily="34" charset="0"/>
              <a:buChar char="•"/>
            </a:pPr>
            <a:r>
              <a:rPr lang="en-US" sz="2000" dirty="0">
                <a:solidFill>
                  <a:schemeClr val="bg1"/>
                </a:solidFill>
                <a:latin typeface="+mj-lt"/>
              </a:rPr>
              <a:t>Land rover, Jaguar, Mitsubishi, Volvo &amp; ISUZU are the brands which are less available.</a:t>
            </a:r>
            <a:endParaRPr lang="en-IN" sz="2000" dirty="0">
              <a:solidFill>
                <a:schemeClr val="bg1"/>
              </a:solidFill>
              <a:latin typeface="+mj-lt"/>
            </a:endParaRPr>
          </a:p>
        </p:txBody>
      </p:sp>
    </p:spTree>
    <p:extLst>
      <p:ext uri="{BB962C8B-B14F-4D97-AF65-F5344CB8AC3E}">
        <p14:creationId xmlns:p14="http://schemas.microsoft.com/office/powerpoint/2010/main" val="1958553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8001000" y="4572000"/>
            <a:ext cx="4343400" cy="446276"/>
          </a:xfrm>
          <a:prstGeom prst="rect">
            <a:avLst/>
          </a:prstGeom>
          <a:noFill/>
        </p:spPr>
        <p:txBody>
          <a:bodyPr wrap="square">
            <a:spAutoFit/>
          </a:bodyPr>
          <a:lstStyle/>
          <a:p>
            <a:r>
              <a:rPr lang="en-US" sz="2200" b="1" dirty="0">
                <a:solidFill>
                  <a:schemeClr val="bg1"/>
                </a:solidFill>
                <a:latin typeface="+mj-lt"/>
              </a:rPr>
              <a:t>4) Average price of all branded cars</a:t>
            </a:r>
            <a:endParaRPr lang="en-IN" sz="2200" b="1" dirty="0">
              <a:solidFill>
                <a:schemeClr val="bg1"/>
              </a:solidFill>
              <a:latin typeface="+mj-lt"/>
            </a:endParaRPr>
          </a:p>
        </p:txBody>
      </p:sp>
      <p:pic>
        <p:nvPicPr>
          <p:cNvPr id="7" name="Picture 6">
            <a:extLst>
              <a:ext uri="{FF2B5EF4-FFF2-40B4-BE49-F238E27FC236}">
                <a16:creationId xmlns:a16="http://schemas.microsoft.com/office/drawing/2014/main" id="{4789783D-6A83-4832-8A90-AE70A1F88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6103128"/>
            <a:ext cx="3200400" cy="693420"/>
          </a:xfrm>
          <a:prstGeom prst="rect">
            <a:avLst/>
          </a:prstGeom>
        </p:spPr>
      </p:pic>
      <p:pic>
        <p:nvPicPr>
          <p:cNvPr id="6" name="Picture 5">
            <a:extLst>
              <a:ext uri="{FF2B5EF4-FFF2-40B4-BE49-F238E27FC236}">
                <a16:creationId xmlns:a16="http://schemas.microsoft.com/office/drawing/2014/main" id="{B6977A28-830E-4F5D-A90E-5A960C349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41788"/>
            <a:ext cx="12268200" cy="6899788"/>
          </a:xfrm>
          <a:prstGeom prst="rect">
            <a:avLst/>
          </a:prstGeom>
        </p:spPr>
      </p:pic>
      <p:pic>
        <p:nvPicPr>
          <p:cNvPr id="3" name="Picture 2">
            <a:extLst>
              <a:ext uri="{FF2B5EF4-FFF2-40B4-BE49-F238E27FC236}">
                <a16:creationId xmlns:a16="http://schemas.microsoft.com/office/drawing/2014/main" id="{27342503-A62A-417C-88DB-E1FB031DE5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200" y="457200"/>
            <a:ext cx="9346556" cy="6178339"/>
          </a:xfrm>
          <a:prstGeom prst="rect">
            <a:avLst/>
          </a:prstGeom>
        </p:spPr>
      </p:pic>
      <p:sp>
        <p:nvSpPr>
          <p:cNvPr id="10" name="TextBox 9">
            <a:extLst>
              <a:ext uri="{FF2B5EF4-FFF2-40B4-BE49-F238E27FC236}">
                <a16:creationId xmlns:a16="http://schemas.microsoft.com/office/drawing/2014/main" id="{D6A9E47C-B2D9-4866-9E72-860E5E89223B}"/>
              </a:ext>
            </a:extLst>
          </p:cNvPr>
          <p:cNvSpPr txBox="1"/>
          <p:nvPr/>
        </p:nvSpPr>
        <p:spPr>
          <a:xfrm>
            <a:off x="76200" y="-4915"/>
            <a:ext cx="9753600" cy="446276"/>
          </a:xfrm>
          <a:prstGeom prst="rect">
            <a:avLst/>
          </a:prstGeom>
          <a:noFill/>
        </p:spPr>
        <p:txBody>
          <a:bodyPr wrap="square">
            <a:spAutoFit/>
          </a:bodyPr>
          <a:lstStyle/>
          <a:p>
            <a:r>
              <a:rPr lang="en-US" sz="2200" b="1" dirty="0">
                <a:solidFill>
                  <a:schemeClr val="bg1"/>
                </a:solidFill>
                <a:latin typeface="+mj-lt"/>
              </a:rPr>
              <a:t>4) Average price of all branded cars</a:t>
            </a:r>
            <a:endParaRPr lang="en-IN" sz="2200" b="1" dirty="0">
              <a:solidFill>
                <a:schemeClr val="bg1"/>
              </a:solidFill>
              <a:latin typeface="+mj-lt"/>
            </a:endParaRPr>
          </a:p>
        </p:txBody>
      </p:sp>
      <p:sp>
        <p:nvSpPr>
          <p:cNvPr id="8" name="TextBox 7">
            <a:extLst>
              <a:ext uri="{FF2B5EF4-FFF2-40B4-BE49-F238E27FC236}">
                <a16:creationId xmlns:a16="http://schemas.microsoft.com/office/drawing/2014/main" id="{7B1C2187-BDF1-495A-9676-A9D1125C533E}"/>
              </a:ext>
            </a:extLst>
          </p:cNvPr>
          <p:cNvSpPr txBox="1"/>
          <p:nvPr/>
        </p:nvSpPr>
        <p:spPr>
          <a:xfrm>
            <a:off x="3048000" y="5613737"/>
            <a:ext cx="10058399" cy="1015663"/>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mj-lt"/>
              </a:rPr>
              <a:t>Jaguar</a:t>
            </a:r>
            <a:r>
              <a:rPr lang="en-US" sz="2000" dirty="0">
                <a:solidFill>
                  <a:srgbClr val="FF0000"/>
                </a:solidFill>
                <a:latin typeface="+mj-lt"/>
              </a:rPr>
              <a:t> </a:t>
            </a:r>
            <a:r>
              <a:rPr lang="en-US" sz="2000" dirty="0">
                <a:solidFill>
                  <a:schemeClr val="bg1"/>
                </a:solidFill>
                <a:latin typeface="+mj-lt"/>
              </a:rPr>
              <a:t>has the highest average price of around </a:t>
            </a:r>
            <a:r>
              <a:rPr lang="en-US" sz="2000" dirty="0">
                <a:solidFill>
                  <a:srgbClr val="FF0000"/>
                </a:solidFill>
                <a:latin typeface="+mj-lt"/>
              </a:rPr>
              <a:t>(20.5 Lakhs)</a:t>
            </a:r>
            <a:r>
              <a:rPr lang="en-US" sz="2000" dirty="0">
                <a:solidFill>
                  <a:schemeClr val="bg1"/>
                </a:solidFill>
                <a:latin typeface="+mj-lt"/>
              </a:rPr>
              <a:t>,</a:t>
            </a:r>
            <a:r>
              <a:rPr lang="en-US" sz="2000" dirty="0">
                <a:solidFill>
                  <a:srgbClr val="FF0000"/>
                </a:solidFill>
                <a:latin typeface="+mj-lt"/>
              </a:rPr>
              <a:t> </a:t>
            </a:r>
            <a:r>
              <a:rPr lang="en-US" sz="2000" dirty="0">
                <a:solidFill>
                  <a:schemeClr val="bg1"/>
                </a:solidFill>
                <a:latin typeface="+mj-lt"/>
              </a:rPr>
              <a:t>followed  by </a:t>
            </a:r>
          </a:p>
          <a:p>
            <a:r>
              <a:rPr lang="en-US" sz="2000" dirty="0">
                <a:solidFill>
                  <a:schemeClr val="bg1"/>
                </a:solidFill>
                <a:latin typeface="+mj-lt"/>
              </a:rPr>
              <a:t>      MG Hector</a:t>
            </a:r>
            <a:r>
              <a:rPr lang="en-US" sz="2000" dirty="0">
                <a:solidFill>
                  <a:srgbClr val="FF0000"/>
                </a:solidFill>
                <a:latin typeface="+mj-lt"/>
              </a:rPr>
              <a:t> (18.1 Lakhs)</a:t>
            </a:r>
            <a:r>
              <a:rPr lang="en-US" sz="2000" dirty="0">
                <a:solidFill>
                  <a:schemeClr val="bg1"/>
                </a:solidFill>
                <a:latin typeface="+mj-lt"/>
              </a:rPr>
              <a:t>, Mitsubishi</a:t>
            </a:r>
            <a:r>
              <a:rPr lang="en-US" sz="2000" dirty="0">
                <a:solidFill>
                  <a:srgbClr val="FF0000"/>
                </a:solidFill>
                <a:latin typeface="+mj-lt"/>
              </a:rPr>
              <a:t> (15.8 Lakhs)</a:t>
            </a:r>
            <a:r>
              <a:rPr lang="en-US" sz="2000" dirty="0">
                <a:solidFill>
                  <a:schemeClr val="bg1"/>
                </a:solidFill>
                <a:latin typeface="+mj-lt"/>
              </a:rPr>
              <a:t>, Jeep</a:t>
            </a:r>
            <a:r>
              <a:rPr lang="en-US" sz="2000" dirty="0">
                <a:solidFill>
                  <a:srgbClr val="FF0000"/>
                </a:solidFill>
                <a:latin typeface="+mj-lt"/>
              </a:rPr>
              <a:t> (14.4 Lakhs)</a:t>
            </a:r>
            <a:r>
              <a:rPr lang="en-US" sz="2000" dirty="0">
                <a:solidFill>
                  <a:schemeClr val="bg1"/>
                </a:solidFill>
                <a:latin typeface="+mj-lt"/>
              </a:rPr>
              <a:t>,</a:t>
            </a:r>
            <a:r>
              <a:rPr lang="en-US" sz="2000" dirty="0">
                <a:solidFill>
                  <a:srgbClr val="FF0000"/>
                </a:solidFill>
                <a:latin typeface="+mj-lt"/>
              </a:rPr>
              <a:t> </a:t>
            </a:r>
            <a:r>
              <a:rPr lang="en-US" sz="2000" dirty="0">
                <a:solidFill>
                  <a:schemeClr val="bg1"/>
                </a:solidFill>
                <a:latin typeface="+mj-lt"/>
              </a:rPr>
              <a:t>KIA</a:t>
            </a:r>
            <a:r>
              <a:rPr lang="en-US" sz="2000" dirty="0">
                <a:solidFill>
                  <a:srgbClr val="FF0000"/>
                </a:solidFill>
                <a:latin typeface="+mj-lt"/>
              </a:rPr>
              <a:t> (14.1 Lakhs)</a:t>
            </a:r>
            <a:r>
              <a:rPr lang="en-US" sz="2000" dirty="0">
                <a:solidFill>
                  <a:schemeClr val="bg1"/>
                </a:solidFill>
                <a:latin typeface="+mj-lt"/>
              </a:rPr>
              <a:t>.</a:t>
            </a:r>
          </a:p>
          <a:p>
            <a:pPr marL="342900" indent="-342900">
              <a:buFont typeface="Arial" panose="020B0604020202020204" pitchFamily="34" charset="0"/>
              <a:buChar char="•"/>
            </a:pPr>
            <a:r>
              <a:rPr lang="en-US" sz="2000" dirty="0">
                <a:solidFill>
                  <a:schemeClr val="bg1"/>
                </a:solidFill>
                <a:latin typeface="+mj-lt"/>
              </a:rPr>
              <a:t>Chevorlet has the least average price of around </a:t>
            </a:r>
            <a:r>
              <a:rPr lang="en-US" sz="2000" dirty="0">
                <a:solidFill>
                  <a:srgbClr val="FF0000"/>
                </a:solidFill>
                <a:latin typeface="+mj-lt"/>
              </a:rPr>
              <a:t>(2.1 Lakhs).</a:t>
            </a:r>
          </a:p>
        </p:txBody>
      </p:sp>
    </p:spTree>
    <p:extLst>
      <p:ext uri="{BB962C8B-B14F-4D97-AF65-F5344CB8AC3E}">
        <p14:creationId xmlns:p14="http://schemas.microsoft.com/office/powerpoint/2010/main" val="1960106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76200" y="0"/>
            <a:ext cx="9753600" cy="446276"/>
          </a:xfrm>
          <a:prstGeom prst="rect">
            <a:avLst/>
          </a:prstGeom>
          <a:noFill/>
        </p:spPr>
        <p:txBody>
          <a:bodyPr wrap="square">
            <a:spAutoFit/>
          </a:bodyPr>
          <a:lstStyle/>
          <a:p>
            <a:r>
              <a:rPr lang="en-US" sz="2200" b="1" dirty="0">
                <a:latin typeface="+mj-lt"/>
              </a:rPr>
              <a:t>5) Total number of different car brands in Hyderabad</a:t>
            </a:r>
            <a:endParaRPr lang="en-IN" sz="2200" b="1" dirty="0">
              <a:latin typeface="+mj-lt"/>
            </a:endParaRPr>
          </a:p>
        </p:txBody>
      </p:sp>
      <p:pic>
        <p:nvPicPr>
          <p:cNvPr id="3" name="Picture 2">
            <a:extLst>
              <a:ext uri="{FF2B5EF4-FFF2-40B4-BE49-F238E27FC236}">
                <a16:creationId xmlns:a16="http://schemas.microsoft.com/office/drawing/2014/main" id="{10F530BD-2132-4B76-89BD-605BC92A1F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658750"/>
            <a:ext cx="11805247" cy="4417255"/>
          </a:xfrm>
          <a:prstGeom prst="rect">
            <a:avLst/>
          </a:prstGeom>
        </p:spPr>
      </p:pic>
      <p:sp>
        <p:nvSpPr>
          <p:cNvPr id="4" name="TextBox 3">
            <a:extLst>
              <a:ext uri="{FF2B5EF4-FFF2-40B4-BE49-F238E27FC236}">
                <a16:creationId xmlns:a16="http://schemas.microsoft.com/office/drawing/2014/main" id="{95A37412-E2F5-495F-85DC-4776B469305A}"/>
              </a:ext>
            </a:extLst>
          </p:cNvPr>
          <p:cNvSpPr txBox="1"/>
          <p:nvPr/>
        </p:nvSpPr>
        <p:spPr>
          <a:xfrm>
            <a:off x="609600" y="5402080"/>
            <a:ext cx="10363200" cy="1631216"/>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In Hyderabad 13 different branded cars are available.</a:t>
            </a:r>
          </a:p>
          <a:p>
            <a:pPr marL="342900" indent="-342900">
              <a:buFont typeface="Arial" panose="020B0604020202020204" pitchFamily="34" charset="0"/>
              <a:buChar char="•"/>
            </a:pPr>
            <a:r>
              <a:rPr lang="en-US" sz="2000" dirty="0">
                <a:latin typeface="+mj-lt"/>
              </a:rPr>
              <a:t>Maruti brand cars are mostly available in Hyderabad with a count of 240 cars, followed by Hyundai (104), Honda(18), Toyota (11)</a:t>
            </a:r>
          </a:p>
          <a:p>
            <a:pPr marL="342900" indent="-342900">
              <a:buFont typeface="Arial" panose="020B0604020202020204" pitchFamily="34" charset="0"/>
              <a:buChar char="•"/>
            </a:pPr>
            <a:r>
              <a:rPr lang="en-US" sz="2000" dirty="0">
                <a:latin typeface="+mj-lt"/>
              </a:rPr>
              <a:t>Audi (1), Nissan (1), Skoda (1) are the less available cars in Hyderabad.</a:t>
            </a:r>
          </a:p>
          <a:p>
            <a:pPr marL="342900" indent="-342900">
              <a:buFont typeface="Arial" panose="020B0604020202020204" pitchFamily="34" charset="0"/>
              <a:buChar char="•"/>
            </a:pPr>
            <a:endParaRPr lang="en-IN" sz="2000" dirty="0">
              <a:latin typeface="+mj-lt"/>
            </a:endParaRPr>
          </a:p>
        </p:txBody>
      </p:sp>
      <p:pic>
        <p:nvPicPr>
          <p:cNvPr id="6" name="Picture 5">
            <a:extLst>
              <a:ext uri="{FF2B5EF4-FFF2-40B4-BE49-F238E27FC236}">
                <a16:creationId xmlns:a16="http://schemas.microsoft.com/office/drawing/2014/main" id="{E4D327CC-8873-4E89-BD36-F7B9C6A6B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6249642"/>
            <a:ext cx="3200400" cy="608357"/>
          </a:xfrm>
          <a:prstGeom prst="rect">
            <a:avLst/>
          </a:prstGeom>
        </p:spPr>
      </p:pic>
      <p:pic>
        <p:nvPicPr>
          <p:cNvPr id="7" name="Picture 6">
            <a:extLst>
              <a:ext uri="{FF2B5EF4-FFF2-40B4-BE49-F238E27FC236}">
                <a16:creationId xmlns:a16="http://schemas.microsoft.com/office/drawing/2014/main" id="{DD125CAB-506A-4640-96B9-7FAB7427C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500" y="6362700"/>
            <a:ext cx="2476500" cy="495300"/>
          </a:xfrm>
          <a:prstGeom prst="rect">
            <a:avLst/>
          </a:prstGeom>
        </p:spPr>
      </p:pic>
    </p:spTree>
    <p:extLst>
      <p:ext uri="{BB962C8B-B14F-4D97-AF65-F5344CB8AC3E}">
        <p14:creationId xmlns:p14="http://schemas.microsoft.com/office/powerpoint/2010/main" val="604170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9679E-6C72-4D22-9548-E78E33D42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199" y="6260024"/>
            <a:ext cx="3175635" cy="597976"/>
          </a:xfrm>
          <a:prstGeom prst="rect">
            <a:avLst/>
          </a:prstGeom>
        </p:spPr>
      </p:pic>
      <p:sp>
        <p:nvSpPr>
          <p:cNvPr id="5" name="TextBox 4">
            <a:extLst>
              <a:ext uri="{FF2B5EF4-FFF2-40B4-BE49-F238E27FC236}">
                <a16:creationId xmlns:a16="http://schemas.microsoft.com/office/drawing/2014/main" id="{C8ADEC55-3EA4-4BCF-88B3-A6FFE270957A}"/>
              </a:ext>
            </a:extLst>
          </p:cNvPr>
          <p:cNvSpPr txBox="1"/>
          <p:nvPr/>
        </p:nvSpPr>
        <p:spPr>
          <a:xfrm>
            <a:off x="76200" y="10924"/>
            <a:ext cx="9753600" cy="446276"/>
          </a:xfrm>
          <a:prstGeom prst="rect">
            <a:avLst/>
          </a:prstGeom>
          <a:noFill/>
        </p:spPr>
        <p:txBody>
          <a:bodyPr wrap="square">
            <a:spAutoFit/>
          </a:bodyPr>
          <a:lstStyle/>
          <a:p>
            <a:r>
              <a:rPr lang="en-US" sz="2200" b="1" dirty="0">
                <a:latin typeface="+mj-lt"/>
              </a:rPr>
              <a:t>6) Total number of different car brands in Mumbai</a:t>
            </a:r>
            <a:endParaRPr lang="en-IN" sz="2200" b="1" dirty="0">
              <a:latin typeface="+mj-lt"/>
            </a:endParaRPr>
          </a:p>
        </p:txBody>
      </p:sp>
      <p:pic>
        <p:nvPicPr>
          <p:cNvPr id="4" name="Picture 3">
            <a:extLst>
              <a:ext uri="{FF2B5EF4-FFF2-40B4-BE49-F238E27FC236}">
                <a16:creationId xmlns:a16="http://schemas.microsoft.com/office/drawing/2014/main" id="{E02E10FC-E0FC-41A6-8096-1CF2D9D14A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912" y="479388"/>
            <a:ext cx="12102888" cy="5083212"/>
          </a:xfrm>
          <a:prstGeom prst="rect">
            <a:avLst/>
          </a:prstGeom>
        </p:spPr>
      </p:pic>
      <p:sp>
        <p:nvSpPr>
          <p:cNvPr id="6" name="TextBox 5">
            <a:extLst>
              <a:ext uri="{FF2B5EF4-FFF2-40B4-BE49-F238E27FC236}">
                <a16:creationId xmlns:a16="http://schemas.microsoft.com/office/drawing/2014/main" id="{936EA938-2B8C-40F6-95D1-C10A650451A7}"/>
              </a:ext>
            </a:extLst>
          </p:cNvPr>
          <p:cNvSpPr txBox="1"/>
          <p:nvPr/>
        </p:nvSpPr>
        <p:spPr>
          <a:xfrm>
            <a:off x="177164" y="5562600"/>
            <a:ext cx="11633835" cy="1631216"/>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In Mumbai 24 different branded cars are available.</a:t>
            </a:r>
          </a:p>
          <a:p>
            <a:pPr marL="342900" indent="-342900">
              <a:buFont typeface="Arial" panose="020B0604020202020204" pitchFamily="34" charset="0"/>
              <a:buChar char="•"/>
            </a:pPr>
            <a:r>
              <a:rPr lang="en-US" sz="2000" dirty="0">
                <a:latin typeface="+mj-lt"/>
              </a:rPr>
              <a:t>Maruti brand cars are mostly available in Mumbai with a count of 762 cars, followed by Hyundai (319), Honda(170), Toyota (94), Volkswagen (88), Tata (39).</a:t>
            </a:r>
          </a:p>
          <a:p>
            <a:pPr marL="342900" indent="-342900">
              <a:buFont typeface="Arial" panose="020B0604020202020204" pitchFamily="34" charset="0"/>
              <a:buChar char="•"/>
            </a:pPr>
            <a:r>
              <a:rPr lang="en-US" sz="2000" dirty="0">
                <a:latin typeface="+mj-lt"/>
              </a:rPr>
              <a:t>Audi (2), Jaguar (2), Fiat (2) Land rover (1), Mitsubishi (1) are the less available car brands in Mumbai.</a:t>
            </a:r>
          </a:p>
          <a:p>
            <a:pPr marL="342900" indent="-342900">
              <a:buFont typeface="Arial" panose="020B0604020202020204" pitchFamily="34" charset="0"/>
              <a:buChar char="•"/>
            </a:pPr>
            <a:endParaRPr lang="en-IN" sz="2000" dirty="0">
              <a:latin typeface="+mj-lt"/>
            </a:endParaRPr>
          </a:p>
        </p:txBody>
      </p:sp>
    </p:spTree>
    <p:extLst>
      <p:ext uri="{BB962C8B-B14F-4D97-AF65-F5344CB8AC3E}">
        <p14:creationId xmlns:p14="http://schemas.microsoft.com/office/powerpoint/2010/main" val="1290157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C8A616-0FCD-4CDD-ACB8-8F6D58CAF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0428" y="6255118"/>
            <a:ext cx="3199171" cy="602881"/>
          </a:xfrm>
          <a:prstGeom prst="rect">
            <a:avLst/>
          </a:prstGeom>
        </p:spPr>
      </p:pic>
      <p:sp>
        <p:nvSpPr>
          <p:cNvPr id="5" name="TextBox 4">
            <a:extLst>
              <a:ext uri="{FF2B5EF4-FFF2-40B4-BE49-F238E27FC236}">
                <a16:creationId xmlns:a16="http://schemas.microsoft.com/office/drawing/2014/main" id="{C8ADEC55-3EA4-4BCF-88B3-A6FFE270957A}"/>
              </a:ext>
            </a:extLst>
          </p:cNvPr>
          <p:cNvSpPr txBox="1"/>
          <p:nvPr/>
        </p:nvSpPr>
        <p:spPr>
          <a:xfrm>
            <a:off x="152400" y="0"/>
            <a:ext cx="9753600" cy="446276"/>
          </a:xfrm>
          <a:prstGeom prst="rect">
            <a:avLst/>
          </a:prstGeom>
          <a:noFill/>
        </p:spPr>
        <p:txBody>
          <a:bodyPr wrap="square">
            <a:spAutoFit/>
          </a:bodyPr>
          <a:lstStyle/>
          <a:p>
            <a:r>
              <a:rPr lang="en-US" sz="2200" b="1" dirty="0">
                <a:latin typeface="+mj-lt"/>
              </a:rPr>
              <a:t>7) Total number of different car brands in Delhi</a:t>
            </a:r>
            <a:endParaRPr lang="en-IN" sz="2200" b="1" dirty="0">
              <a:latin typeface="+mj-lt"/>
            </a:endParaRPr>
          </a:p>
        </p:txBody>
      </p:sp>
      <p:pic>
        <p:nvPicPr>
          <p:cNvPr id="3" name="Picture 2">
            <a:extLst>
              <a:ext uri="{FF2B5EF4-FFF2-40B4-BE49-F238E27FC236}">
                <a16:creationId xmlns:a16="http://schemas.microsoft.com/office/drawing/2014/main" id="{6FD44DD5-8A74-4039-B736-DDB8346085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240" y="600423"/>
            <a:ext cx="12102760" cy="4992735"/>
          </a:xfrm>
          <a:prstGeom prst="rect">
            <a:avLst/>
          </a:prstGeom>
        </p:spPr>
      </p:pic>
      <p:sp>
        <p:nvSpPr>
          <p:cNvPr id="4" name="TextBox 3">
            <a:extLst>
              <a:ext uri="{FF2B5EF4-FFF2-40B4-BE49-F238E27FC236}">
                <a16:creationId xmlns:a16="http://schemas.microsoft.com/office/drawing/2014/main" id="{A295A29B-12E3-44A2-BCBE-BA801DED5CA5}"/>
              </a:ext>
            </a:extLst>
          </p:cNvPr>
          <p:cNvSpPr txBox="1"/>
          <p:nvPr/>
        </p:nvSpPr>
        <p:spPr>
          <a:xfrm>
            <a:off x="609600" y="5402080"/>
            <a:ext cx="10363200" cy="1631216"/>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In Delhi 26 different branded cars are available.</a:t>
            </a:r>
          </a:p>
          <a:p>
            <a:pPr marL="342900" indent="-342900">
              <a:buFont typeface="Arial" panose="020B0604020202020204" pitchFamily="34" charset="0"/>
              <a:buChar char="•"/>
            </a:pPr>
            <a:r>
              <a:rPr lang="en-US" sz="2000" dirty="0">
                <a:latin typeface="+mj-lt"/>
              </a:rPr>
              <a:t>Maruti brand cars are mostly available in Delhi with a count of 1083 cars, followed by Hyundai (410), Honda(174), Toyota (147), Renault (72), Ford (64).</a:t>
            </a:r>
          </a:p>
          <a:p>
            <a:pPr marL="342900" indent="-342900">
              <a:buFont typeface="Arial" panose="020B0604020202020204" pitchFamily="34" charset="0"/>
              <a:buChar char="•"/>
            </a:pPr>
            <a:r>
              <a:rPr lang="en-US" sz="2000" dirty="0">
                <a:latin typeface="+mj-lt"/>
              </a:rPr>
              <a:t>Volvo (1), Jaguar (1), ISUZU (1), Mitsubishi (1) are the less available car brands in Delhi.</a:t>
            </a:r>
          </a:p>
          <a:p>
            <a:pPr marL="342900" indent="-342900">
              <a:buFont typeface="Arial" panose="020B0604020202020204" pitchFamily="34" charset="0"/>
              <a:buChar char="•"/>
            </a:pPr>
            <a:endParaRPr lang="en-IN" sz="2000" dirty="0">
              <a:latin typeface="+mj-lt"/>
            </a:endParaRPr>
          </a:p>
        </p:txBody>
      </p:sp>
      <p:pic>
        <p:nvPicPr>
          <p:cNvPr id="7" name="Picture 6">
            <a:extLst>
              <a:ext uri="{FF2B5EF4-FFF2-40B4-BE49-F238E27FC236}">
                <a16:creationId xmlns:a16="http://schemas.microsoft.com/office/drawing/2014/main" id="{62D44ABD-1A1D-4C50-B854-FB1E60784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6400800"/>
            <a:ext cx="2190410" cy="438082"/>
          </a:xfrm>
          <a:prstGeom prst="rect">
            <a:avLst/>
          </a:prstGeom>
        </p:spPr>
      </p:pic>
    </p:spTree>
    <p:extLst>
      <p:ext uri="{BB962C8B-B14F-4D97-AF65-F5344CB8AC3E}">
        <p14:creationId xmlns:p14="http://schemas.microsoft.com/office/powerpoint/2010/main" val="3248511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228600" y="10924"/>
            <a:ext cx="9753600" cy="446276"/>
          </a:xfrm>
          <a:prstGeom prst="rect">
            <a:avLst/>
          </a:prstGeom>
          <a:noFill/>
        </p:spPr>
        <p:txBody>
          <a:bodyPr wrap="square">
            <a:spAutoFit/>
          </a:bodyPr>
          <a:lstStyle/>
          <a:p>
            <a:r>
              <a:rPr lang="en-US" sz="2200" b="1" dirty="0">
                <a:latin typeface="+mj-lt"/>
              </a:rPr>
              <a:t>8) Total number of different car brands in Chennai</a:t>
            </a:r>
            <a:endParaRPr lang="en-IN" sz="2200" b="1" dirty="0">
              <a:latin typeface="+mj-lt"/>
            </a:endParaRPr>
          </a:p>
        </p:txBody>
      </p:sp>
      <p:pic>
        <p:nvPicPr>
          <p:cNvPr id="4" name="Picture 3">
            <a:extLst>
              <a:ext uri="{FF2B5EF4-FFF2-40B4-BE49-F238E27FC236}">
                <a16:creationId xmlns:a16="http://schemas.microsoft.com/office/drawing/2014/main" id="{DE5AF109-A384-44DD-82AB-40E57E178C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200" y="466769"/>
            <a:ext cx="12084297" cy="5019631"/>
          </a:xfrm>
          <a:prstGeom prst="rect">
            <a:avLst/>
          </a:prstGeom>
        </p:spPr>
      </p:pic>
      <p:pic>
        <p:nvPicPr>
          <p:cNvPr id="3" name="Picture 2">
            <a:extLst>
              <a:ext uri="{FF2B5EF4-FFF2-40B4-BE49-F238E27FC236}">
                <a16:creationId xmlns:a16="http://schemas.microsoft.com/office/drawing/2014/main" id="{5008E217-D8B5-489E-9A3F-649BA0F53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6248400"/>
            <a:ext cx="3505200" cy="487680"/>
          </a:xfrm>
          <a:prstGeom prst="rect">
            <a:avLst/>
          </a:prstGeom>
        </p:spPr>
      </p:pic>
      <p:sp>
        <p:nvSpPr>
          <p:cNvPr id="6" name="TextBox 5">
            <a:extLst>
              <a:ext uri="{FF2B5EF4-FFF2-40B4-BE49-F238E27FC236}">
                <a16:creationId xmlns:a16="http://schemas.microsoft.com/office/drawing/2014/main" id="{FA4BB7D1-71CC-4301-BDA8-677421B7DF83}"/>
              </a:ext>
            </a:extLst>
          </p:cNvPr>
          <p:cNvSpPr txBox="1"/>
          <p:nvPr/>
        </p:nvSpPr>
        <p:spPr>
          <a:xfrm>
            <a:off x="0" y="5410200"/>
            <a:ext cx="11633835" cy="1631216"/>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In Chennai 16 different branded cars are available.</a:t>
            </a:r>
          </a:p>
          <a:p>
            <a:pPr marL="342900" indent="-342900">
              <a:buFont typeface="Arial" panose="020B0604020202020204" pitchFamily="34" charset="0"/>
              <a:buChar char="•"/>
            </a:pPr>
            <a:r>
              <a:rPr lang="en-US" sz="2000" dirty="0">
                <a:latin typeface="+mj-lt"/>
              </a:rPr>
              <a:t>Maruti brand cars are mostly available in Chennai with a count of 291 cars, followed by Hyundai (158), Honda(40), Volkswagen (21), Toyota (15), Ford (15).</a:t>
            </a:r>
          </a:p>
          <a:p>
            <a:pPr marL="342900" indent="-342900">
              <a:buFont typeface="Arial" panose="020B0604020202020204" pitchFamily="34" charset="0"/>
              <a:buChar char="•"/>
            </a:pPr>
            <a:r>
              <a:rPr lang="en-US" sz="2000" dirty="0">
                <a:latin typeface="+mj-lt"/>
              </a:rPr>
              <a:t>Audi (1), Skoda (1), Fiat (1), Cheverlot (1), Jeep (1)are the less available car brands in Chennai.</a:t>
            </a:r>
          </a:p>
          <a:p>
            <a:pPr marL="342900" indent="-342900">
              <a:buFont typeface="Arial" panose="020B0604020202020204" pitchFamily="34" charset="0"/>
              <a:buChar char="•"/>
            </a:pPr>
            <a:endParaRPr lang="en-IN" sz="2000" dirty="0">
              <a:latin typeface="+mj-lt"/>
            </a:endParaRPr>
          </a:p>
        </p:txBody>
      </p:sp>
      <p:pic>
        <p:nvPicPr>
          <p:cNvPr id="7" name="Picture 6">
            <a:extLst>
              <a:ext uri="{FF2B5EF4-FFF2-40B4-BE49-F238E27FC236}">
                <a16:creationId xmlns:a16="http://schemas.microsoft.com/office/drawing/2014/main" id="{3B252B95-37B8-4F9C-BFD5-C9DE5034A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6477000"/>
            <a:ext cx="1905000" cy="381000"/>
          </a:xfrm>
          <a:prstGeom prst="rect">
            <a:avLst/>
          </a:prstGeom>
        </p:spPr>
      </p:pic>
    </p:spTree>
    <p:extLst>
      <p:ext uri="{BB962C8B-B14F-4D97-AF65-F5344CB8AC3E}">
        <p14:creationId xmlns:p14="http://schemas.microsoft.com/office/powerpoint/2010/main" val="359445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44448" y="240538"/>
            <a:ext cx="1764664" cy="5137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EC7C30"/>
                </a:solidFill>
                <a:latin typeface="Arial MT"/>
                <a:cs typeface="Arial MT"/>
              </a:rPr>
              <a:t>About</a:t>
            </a:r>
            <a:r>
              <a:rPr sz="3200" spc="-80" dirty="0">
                <a:solidFill>
                  <a:srgbClr val="EC7C30"/>
                </a:solidFill>
                <a:latin typeface="Arial MT"/>
                <a:cs typeface="Arial MT"/>
              </a:rPr>
              <a:t> </a:t>
            </a:r>
            <a:r>
              <a:rPr sz="3200" dirty="0">
                <a:solidFill>
                  <a:srgbClr val="EC7C30"/>
                </a:solidFill>
                <a:latin typeface="Arial MT"/>
                <a:cs typeface="Arial MT"/>
              </a:rPr>
              <a:t>me</a:t>
            </a:r>
            <a:endParaRPr sz="3200">
              <a:latin typeface="Arial MT"/>
              <a:cs typeface="Arial MT"/>
            </a:endParaRPr>
          </a:p>
        </p:txBody>
      </p:sp>
      <p:sp>
        <p:nvSpPr>
          <p:cNvPr id="4" name="object 2">
            <a:extLst>
              <a:ext uri="{FF2B5EF4-FFF2-40B4-BE49-F238E27FC236}">
                <a16:creationId xmlns:a16="http://schemas.microsoft.com/office/drawing/2014/main" id="{A4C65B06-5B35-4CAE-B712-4A75B509BF80}"/>
              </a:ext>
            </a:extLst>
          </p:cNvPr>
          <p:cNvSpPr txBox="1"/>
          <p:nvPr/>
        </p:nvSpPr>
        <p:spPr>
          <a:xfrm>
            <a:off x="685800" y="1600200"/>
            <a:ext cx="11538155" cy="1146468"/>
          </a:xfrm>
          <a:prstGeom prst="rect">
            <a:avLst/>
          </a:prstGeom>
        </p:spPr>
        <p:txBody>
          <a:bodyPr vert="horz" wrap="square" lIns="0" tIns="12700" rIns="0" bIns="0" rtlCol="0">
            <a:spAutoFit/>
          </a:bodyPr>
          <a:lstStyle/>
          <a:p>
            <a:pPr marL="12700">
              <a:lnSpc>
                <a:spcPct val="100000"/>
              </a:lnSpc>
              <a:spcBef>
                <a:spcPts val="100"/>
              </a:spcBef>
            </a:pPr>
            <a:r>
              <a:rPr lang="en-US" sz="2400" b="1" dirty="0">
                <a:latin typeface="+mj-lt"/>
                <a:cs typeface="Times New Roman" panose="02020603050405020304" pitchFamily="18" charset="0"/>
              </a:rPr>
              <a:t>Name                     :   </a:t>
            </a:r>
            <a:r>
              <a:rPr lang="en-US" sz="2400" dirty="0">
                <a:latin typeface="+mj-lt"/>
                <a:cs typeface="Times New Roman" panose="02020603050405020304" pitchFamily="18" charset="0"/>
              </a:rPr>
              <a:t>Balaji Mummidi</a:t>
            </a:r>
          </a:p>
          <a:p>
            <a:pPr marL="12700">
              <a:lnSpc>
                <a:spcPct val="100000"/>
              </a:lnSpc>
              <a:spcBef>
                <a:spcPts val="100"/>
              </a:spcBef>
            </a:pPr>
            <a:r>
              <a:rPr lang="en-US" sz="2400" b="1" dirty="0">
                <a:latin typeface="+mj-lt"/>
                <a:cs typeface="Times New Roman" panose="02020603050405020304" pitchFamily="18" charset="0"/>
              </a:rPr>
              <a:t>Qualification         :  </a:t>
            </a:r>
            <a:r>
              <a:rPr lang="en-US" sz="2400" dirty="0">
                <a:latin typeface="+mj-lt"/>
                <a:cs typeface="Times New Roman" panose="02020603050405020304" pitchFamily="18" charset="0"/>
              </a:rPr>
              <a:t>B.Tech (Bachelor of Technology), EEE</a:t>
            </a:r>
          </a:p>
          <a:p>
            <a:pPr marL="12700">
              <a:lnSpc>
                <a:spcPct val="100000"/>
              </a:lnSpc>
              <a:spcBef>
                <a:spcPts val="100"/>
              </a:spcBef>
            </a:pPr>
            <a:r>
              <a:rPr lang="en-US" sz="2400" b="1" dirty="0">
                <a:latin typeface="+mj-lt"/>
                <a:cs typeface="Times New Roman" panose="02020603050405020304" pitchFamily="18" charset="0"/>
              </a:rPr>
              <a:t>Work Experience  :  </a:t>
            </a:r>
            <a:r>
              <a:rPr lang="en-US" sz="2400" dirty="0">
                <a:latin typeface="+mj-lt"/>
                <a:cs typeface="Times New Roman" panose="02020603050405020304" pitchFamily="18" charset="0"/>
              </a:rPr>
              <a:t>I am a fresher</a:t>
            </a:r>
            <a:endParaRPr sz="2400" dirty="0">
              <a:latin typeface="+mj-lt"/>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335251-579E-4896-BBE0-5FD000F9B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5400" y="6248400"/>
            <a:ext cx="3099436" cy="609600"/>
          </a:xfrm>
          <a:prstGeom prst="rect">
            <a:avLst/>
          </a:prstGeom>
        </p:spPr>
      </p:pic>
      <p:sp>
        <p:nvSpPr>
          <p:cNvPr id="5" name="TextBox 4">
            <a:extLst>
              <a:ext uri="{FF2B5EF4-FFF2-40B4-BE49-F238E27FC236}">
                <a16:creationId xmlns:a16="http://schemas.microsoft.com/office/drawing/2014/main" id="{C8ADEC55-3EA4-4BCF-88B3-A6FFE270957A}"/>
              </a:ext>
            </a:extLst>
          </p:cNvPr>
          <p:cNvSpPr txBox="1"/>
          <p:nvPr/>
        </p:nvSpPr>
        <p:spPr>
          <a:xfrm>
            <a:off x="76200" y="0"/>
            <a:ext cx="9753600" cy="446276"/>
          </a:xfrm>
          <a:prstGeom prst="rect">
            <a:avLst/>
          </a:prstGeom>
          <a:noFill/>
        </p:spPr>
        <p:txBody>
          <a:bodyPr wrap="square">
            <a:spAutoFit/>
          </a:bodyPr>
          <a:lstStyle/>
          <a:p>
            <a:r>
              <a:rPr lang="en-US" sz="2200" b="1" dirty="0">
                <a:latin typeface="+mj-lt"/>
              </a:rPr>
              <a:t>9) Total number of different car brands in Bangalore</a:t>
            </a:r>
            <a:endParaRPr lang="en-IN" sz="2200" b="1" dirty="0">
              <a:latin typeface="+mj-lt"/>
            </a:endParaRPr>
          </a:p>
        </p:txBody>
      </p:sp>
      <p:pic>
        <p:nvPicPr>
          <p:cNvPr id="4" name="Picture 3">
            <a:extLst>
              <a:ext uri="{FF2B5EF4-FFF2-40B4-BE49-F238E27FC236}">
                <a16:creationId xmlns:a16="http://schemas.microsoft.com/office/drawing/2014/main" id="{5A585312-6DF0-4729-8C89-CFD626B309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703" y="457200"/>
            <a:ext cx="12084297" cy="5019631"/>
          </a:xfrm>
          <a:prstGeom prst="rect">
            <a:avLst/>
          </a:prstGeom>
        </p:spPr>
      </p:pic>
      <p:sp>
        <p:nvSpPr>
          <p:cNvPr id="6" name="TextBox 5">
            <a:extLst>
              <a:ext uri="{FF2B5EF4-FFF2-40B4-BE49-F238E27FC236}">
                <a16:creationId xmlns:a16="http://schemas.microsoft.com/office/drawing/2014/main" id="{76E8B58A-EA4D-4E51-9CB1-C48071945BFD}"/>
              </a:ext>
            </a:extLst>
          </p:cNvPr>
          <p:cNvSpPr txBox="1"/>
          <p:nvPr/>
        </p:nvSpPr>
        <p:spPr>
          <a:xfrm>
            <a:off x="177164" y="5562600"/>
            <a:ext cx="11633835" cy="1631216"/>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In Bangalore 18 different branded cars are available.</a:t>
            </a:r>
          </a:p>
          <a:p>
            <a:pPr marL="342900" indent="-342900">
              <a:buFont typeface="Arial" panose="020B0604020202020204" pitchFamily="34" charset="0"/>
              <a:buChar char="•"/>
            </a:pPr>
            <a:r>
              <a:rPr lang="en-US" sz="2000" dirty="0">
                <a:latin typeface="+mj-lt"/>
              </a:rPr>
              <a:t>Maruti brand cars are mostly available in Bangalore with a count of 762 cars, followed by Hyundai (367), Honda(45), Renault (33), Toyota (19), Volkswagen (18).</a:t>
            </a:r>
          </a:p>
          <a:p>
            <a:pPr marL="342900" indent="-342900">
              <a:buFont typeface="Arial" panose="020B0604020202020204" pitchFamily="34" charset="0"/>
              <a:buChar char="•"/>
            </a:pPr>
            <a:r>
              <a:rPr lang="en-US" sz="2000" dirty="0">
                <a:latin typeface="+mj-lt"/>
              </a:rPr>
              <a:t>BMW (1) MG Hector (1), Nissan (1) are the less available car brands in Bangalore.</a:t>
            </a:r>
          </a:p>
          <a:p>
            <a:pPr marL="342900" indent="-342900">
              <a:buFont typeface="Arial" panose="020B0604020202020204" pitchFamily="34" charset="0"/>
              <a:buChar char="•"/>
            </a:pPr>
            <a:endParaRPr lang="en-IN" sz="2000" dirty="0">
              <a:latin typeface="+mj-lt"/>
            </a:endParaRPr>
          </a:p>
        </p:txBody>
      </p:sp>
      <p:pic>
        <p:nvPicPr>
          <p:cNvPr id="7" name="Picture 6">
            <a:extLst>
              <a:ext uri="{FF2B5EF4-FFF2-40B4-BE49-F238E27FC236}">
                <a16:creationId xmlns:a16="http://schemas.microsoft.com/office/drawing/2014/main" id="{92A9FE10-C488-4AB0-973E-4770B80BE03C}"/>
              </a:ext>
            </a:extLst>
          </p:cNvPr>
          <p:cNvPicPr>
            <a:picLocks noChangeAspect="1"/>
          </p:cNvPicPr>
          <p:nvPr/>
        </p:nvPicPr>
        <p:blipFill>
          <a:blip r:embed="rId4"/>
          <a:stretch>
            <a:fillRect/>
          </a:stretch>
        </p:blipFill>
        <p:spPr>
          <a:xfrm>
            <a:off x="9525000" y="6321158"/>
            <a:ext cx="2684206" cy="536841"/>
          </a:xfrm>
          <a:prstGeom prst="rect">
            <a:avLst/>
          </a:prstGeom>
        </p:spPr>
      </p:pic>
    </p:spTree>
    <p:extLst>
      <p:ext uri="{BB962C8B-B14F-4D97-AF65-F5344CB8AC3E}">
        <p14:creationId xmlns:p14="http://schemas.microsoft.com/office/powerpoint/2010/main" val="129176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7F8DE-6117-4E02-A3CD-3981B2866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5400" y="6248400"/>
            <a:ext cx="3099436" cy="609600"/>
          </a:xfrm>
          <a:prstGeom prst="rect">
            <a:avLst/>
          </a:prstGeom>
        </p:spPr>
      </p:pic>
      <p:sp>
        <p:nvSpPr>
          <p:cNvPr id="5" name="TextBox 4">
            <a:extLst>
              <a:ext uri="{FF2B5EF4-FFF2-40B4-BE49-F238E27FC236}">
                <a16:creationId xmlns:a16="http://schemas.microsoft.com/office/drawing/2014/main" id="{C8ADEC55-3EA4-4BCF-88B3-A6FFE270957A}"/>
              </a:ext>
            </a:extLst>
          </p:cNvPr>
          <p:cNvSpPr txBox="1"/>
          <p:nvPr/>
        </p:nvSpPr>
        <p:spPr>
          <a:xfrm>
            <a:off x="76200" y="0"/>
            <a:ext cx="9753600" cy="446276"/>
          </a:xfrm>
          <a:prstGeom prst="rect">
            <a:avLst/>
          </a:prstGeom>
          <a:noFill/>
        </p:spPr>
        <p:txBody>
          <a:bodyPr wrap="square">
            <a:spAutoFit/>
          </a:bodyPr>
          <a:lstStyle/>
          <a:p>
            <a:r>
              <a:rPr lang="en-US" sz="2200" b="1" dirty="0">
                <a:latin typeface="+mj-lt"/>
              </a:rPr>
              <a:t>10) Total number of  cars brands based on fuel type</a:t>
            </a:r>
            <a:endParaRPr lang="en-IN" sz="2200" b="1" dirty="0">
              <a:latin typeface="+mj-lt"/>
            </a:endParaRPr>
          </a:p>
        </p:txBody>
      </p:sp>
      <p:pic>
        <p:nvPicPr>
          <p:cNvPr id="7" name="Picture 6">
            <a:extLst>
              <a:ext uri="{FF2B5EF4-FFF2-40B4-BE49-F238E27FC236}">
                <a16:creationId xmlns:a16="http://schemas.microsoft.com/office/drawing/2014/main" id="{85CB8B33-A227-4521-9FB6-622560FDF7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2600" y="731897"/>
            <a:ext cx="7577661" cy="4613528"/>
          </a:xfrm>
          <a:prstGeom prst="rect">
            <a:avLst/>
          </a:prstGeom>
        </p:spPr>
      </p:pic>
      <p:sp>
        <p:nvSpPr>
          <p:cNvPr id="4" name="TextBox 3">
            <a:extLst>
              <a:ext uri="{FF2B5EF4-FFF2-40B4-BE49-F238E27FC236}">
                <a16:creationId xmlns:a16="http://schemas.microsoft.com/office/drawing/2014/main" id="{8FAD6D04-1226-4BAD-B519-21F72CFEB9A3}"/>
              </a:ext>
            </a:extLst>
          </p:cNvPr>
          <p:cNvSpPr txBox="1"/>
          <p:nvPr/>
        </p:nvSpPr>
        <p:spPr>
          <a:xfrm>
            <a:off x="177164" y="5562600"/>
            <a:ext cx="11633835" cy="1631216"/>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Among 5562 cars, Petrol cars are mostly available with a count of 3611 cars.</a:t>
            </a:r>
          </a:p>
          <a:p>
            <a:pPr marL="342900" indent="-342900">
              <a:buFont typeface="Arial" panose="020B0604020202020204" pitchFamily="34" charset="0"/>
              <a:buChar char="•"/>
            </a:pPr>
            <a:r>
              <a:rPr lang="en-US" sz="2000" dirty="0">
                <a:latin typeface="+mj-lt"/>
              </a:rPr>
              <a:t>The total number of Diesel cars available are 1876.</a:t>
            </a:r>
          </a:p>
          <a:p>
            <a:pPr marL="342900" indent="-342900">
              <a:buFont typeface="Arial" panose="020B0604020202020204" pitchFamily="34" charset="0"/>
              <a:buChar char="•"/>
            </a:pPr>
            <a:r>
              <a:rPr lang="en-US" sz="2000" dirty="0">
                <a:latin typeface="+mj-lt"/>
              </a:rPr>
              <a:t>The total number of cars which runs with Petrol &amp; CNG are 146, followed by Petrol &amp; LPG with a total of 17 cars. There are only 2 Electric cars available.</a:t>
            </a:r>
          </a:p>
          <a:p>
            <a:pPr marL="342900" indent="-342900">
              <a:buFont typeface="Arial" panose="020B0604020202020204" pitchFamily="34" charset="0"/>
              <a:buChar char="•"/>
            </a:pPr>
            <a:endParaRPr lang="en-IN" sz="2000" dirty="0">
              <a:latin typeface="+mj-lt"/>
            </a:endParaRPr>
          </a:p>
        </p:txBody>
      </p:sp>
    </p:spTree>
    <p:extLst>
      <p:ext uri="{BB962C8B-B14F-4D97-AF65-F5344CB8AC3E}">
        <p14:creationId xmlns:p14="http://schemas.microsoft.com/office/powerpoint/2010/main" val="1120460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0" y="-65276"/>
            <a:ext cx="9753600" cy="446276"/>
          </a:xfrm>
          <a:prstGeom prst="rect">
            <a:avLst/>
          </a:prstGeom>
          <a:noFill/>
        </p:spPr>
        <p:txBody>
          <a:bodyPr wrap="square">
            <a:spAutoFit/>
          </a:bodyPr>
          <a:lstStyle/>
          <a:p>
            <a:r>
              <a:rPr lang="en-US" sz="2200" b="1" dirty="0">
                <a:latin typeface="+mj-lt"/>
              </a:rPr>
              <a:t>11) Total number of cars based on fuel type in different cities</a:t>
            </a:r>
            <a:endParaRPr lang="en-IN" sz="2200" b="1" dirty="0">
              <a:latin typeface="+mj-lt"/>
            </a:endParaRPr>
          </a:p>
        </p:txBody>
      </p:sp>
      <p:pic>
        <p:nvPicPr>
          <p:cNvPr id="3" name="Picture 2">
            <a:extLst>
              <a:ext uri="{FF2B5EF4-FFF2-40B4-BE49-F238E27FC236}">
                <a16:creationId xmlns:a16="http://schemas.microsoft.com/office/drawing/2014/main" id="{50A7BD73-D234-4079-82E3-620A15E156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4800"/>
            <a:ext cx="12192000" cy="4804106"/>
          </a:xfrm>
          <a:prstGeom prst="rect">
            <a:avLst/>
          </a:prstGeom>
        </p:spPr>
      </p:pic>
      <p:pic>
        <p:nvPicPr>
          <p:cNvPr id="4" name="Picture 3">
            <a:extLst>
              <a:ext uri="{FF2B5EF4-FFF2-40B4-BE49-F238E27FC236}">
                <a16:creationId xmlns:a16="http://schemas.microsoft.com/office/drawing/2014/main" id="{075FE9D5-846C-4124-B6EC-F90BB2EAB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6096000"/>
            <a:ext cx="3124200" cy="701040"/>
          </a:xfrm>
          <a:prstGeom prst="rect">
            <a:avLst/>
          </a:prstGeom>
        </p:spPr>
      </p:pic>
      <p:sp>
        <p:nvSpPr>
          <p:cNvPr id="6" name="TextBox 5">
            <a:extLst>
              <a:ext uri="{FF2B5EF4-FFF2-40B4-BE49-F238E27FC236}">
                <a16:creationId xmlns:a16="http://schemas.microsoft.com/office/drawing/2014/main" id="{57BD64CB-FDF7-4F10-819A-37C129604F36}"/>
              </a:ext>
            </a:extLst>
          </p:cNvPr>
          <p:cNvSpPr txBox="1"/>
          <p:nvPr/>
        </p:nvSpPr>
        <p:spPr>
          <a:xfrm>
            <a:off x="152400" y="5141655"/>
            <a:ext cx="11633835" cy="2554545"/>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Petrol &amp; Diesel  cars are mostly available in Delhi &amp; less available in Hyderabad.</a:t>
            </a:r>
          </a:p>
          <a:p>
            <a:pPr marL="342900" indent="-342900">
              <a:buFont typeface="Arial" panose="020B0604020202020204" pitchFamily="34" charset="0"/>
              <a:buChar char="•"/>
            </a:pPr>
            <a:r>
              <a:rPr lang="en-US" sz="2000" dirty="0">
                <a:latin typeface="+mj-lt"/>
              </a:rPr>
              <a:t>Petrol + CNG cars are mostly available in Delhi &amp; less available in Bangalore.</a:t>
            </a:r>
          </a:p>
          <a:p>
            <a:pPr marL="342900" indent="-342900">
              <a:buFont typeface="Arial" panose="020B0604020202020204" pitchFamily="34" charset="0"/>
              <a:buChar char="•"/>
            </a:pPr>
            <a:r>
              <a:rPr lang="en-US" sz="2000" dirty="0">
                <a:latin typeface="+mj-lt"/>
              </a:rPr>
              <a:t>Petrol + LPG cars are mostly available in Bangalore &amp; less available in Mumbai.</a:t>
            </a:r>
          </a:p>
          <a:p>
            <a:pPr marL="342900" indent="-342900">
              <a:buFont typeface="Arial" panose="020B0604020202020204" pitchFamily="34" charset="0"/>
              <a:buChar char="•"/>
            </a:pPr>
            <a:r>
              <a:rPr lang="en-US" sz="2000" dirty="0">
                <a:latin typeface="+mj-lt"/>
              </a:rPr>
              <a:t>Only 2 Electric cars are available, they are available in only Bangalore.</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IN" sz="2000" dirty="0">
              <a:latin typeface="+mj-lt"/>
            </a:endParaRPr>
          </a:p>
        </p:txBody>
      </p:sp>
      <p:pic>
        <p:nvPicPr>
          <p:cNvPr id="8" name="Picture 7">
            <a:extLst>
              <a:ext uri="{FF2B5EF4-FFF2-40B4-BE49-F238E27FC236}">
                <a16:creationId xmlns:a16="http://schemas.microsoft.com/office/drawing/2014/main" id="{8733BCBB-2FD4-49F2-B26D-47EF4BD56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6393180"/>
            <a:ext cx="2324100" cy="464820"/>
          </a:xfrm>
          <a:prstGeom prst="rect">
            <a:avLst/>
          </a:prstGeom>
        </p:spPr>
      </p:pic>
    </p:spTree>
    <p:extLst>
      <p:ext uri="{BB962C8B-B14F-4D97-AF65-F5344CB8AC3E}">
        <p14:creationId xmlns:p14="http://schemas.microsoft.com/office/powerpoint/2010/main" val="1118531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481965" y="154147"/>
            <a:ext cx="9753600" cy="446276"/>
          </a:xfrm>
          <a:prstGeom prst="rect">
            <a:avLst/>
          </a:prstGeom>
          <a:noFill/>
        </p:spPr>
        <p:txBody>
          <a:bodyPr wrap="square">
            <a:spAutoFit/>
          </a:bodyPr>
          <a:lstStyle/>
          <a:p>
            <a:r>
              <a:rPr lang="en-US" sz="2200" b="1" dirty="0">
                <a:latin typeface="+mj-lt"/>
              </a:rPr>
              <a:t>12) Total number of cars in different cities based on model year</a:t>
            </a:r>
            <a:endParaRPr lang="en-IN" sz="2200" b="1" dirty="0">
              <a:latin typeface="+mj-lt"/>
            </a:endParaRPr>
          </a:p>
        </p:txBody>
      </p:sp>
      <p:pic>
        <p:nvPicPr>
          <p:cNvPr id="3" name="Picture 2">
            <a:extLst>
              <a:ext uri="{FF2B5EF4-FFF2-40B4-BE49-F238E27FC236}">
                <a16:creationId xmlns:a16="http://schemas.microsoft.com/office/drawing/2014/main" id="{52503B79-88C2-4006-AB6F-8FE9F4B761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3250791" y="-2023563"/>
            <a:ext cx="6147619" cy="11430001"/>
          </a:xfrm>
          <a:prstGeom prst="rect">
            <a:avLst/>
          </a:prstGeom>
        </p:spPr>
      </p:pic>
    </p:spTree>
    <p:extLst>
      <p:ext uri="{BB962C8B-B14F-4D97-AF65-F5344CB8AC3E}">
        <p14:creationId xmlns:p14="http://schemas.microsoft.com/office/powerpoint/2010/main" val="785969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481965" y="154147"/>
            <a:ext cx="9753600" cy="446276"/>
          </a:xfrm>
          <a:prstGeom prst="rect">
            <a:avLst/>
          </a:prstGeom>
          <a:noFill/>
        </p:spPr>
        <p:txBody>
          <a:bodyPr wrap="square">
            <a:spAutoFit/>
          </a:bodyPr>
          <a:lstStyle/>
          <a:p>
            <a:r>
              <a:rPr lang="en-US" sz="2200" b="1" dirty="0">
                <a:latin typeface="+mj-lt"/>
              </a:rPr>
              <a:t>13) Total number of cars in different cities based on Gear</a:t>
            </a:r>
            <a:endParaRPr lang="en-IN" sz="2200" b="1" dirty="0">
              <a:latin typeface="+mj-lt"/>
            </a:endParaRPr>
          </a:p>
        </p:txBody>
      </p:sp>
      <p:pic>
        <p:nvPicPr>
          <p:cNvPr id="4" name="Picture 3">
            <a:extLst>
              <a:ext uri="{FF2B5EF4-FFF2-40B4-BE49-F238E27FC236}">
                <a16:creationId xmlns:a16="http://schemas.microsoft.com/office/drawing/2014/main" id="{A323E40C-4777-45DB-B4A9-9961964EA2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06317" y="505165"/>
            <a:ext cx="7275883" cy="4524035"/>
          </a:xfrm>
          <a:prstGeom prst="rect">
            <a:avLst/>
          </a:prstGeom>
        </p:spPr>
      </p:pic>
      <p:pic>
        <p:nvPicPr>
          <p:cNvPr id="3" name="Picture 2">
            <a:extLst>
              <a:ext uri="{FF2B5EF4-FFF2-40B4-BE49-F238E27FC236}">
                <a16:creationId xmlns:a16="http://schemas.microsoft.com/office/drawing/2014/main" id="{08998443-5FBB-4752-99C3-5C99F45F7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6086479"/>
            <a:ext cx="3124200" cy="695321"/>
          </a:xfrm>
          <a:prstGeom prst="rect">
            <a:avLst/>
          </a:prstGeom>
        </p:spPr>
      </p:pic>
      <p:sp>
        <p:nvSpPr>
          <p:cNvPr id="6" name="TextBox 5">
            <a:extLst>
              <a:ext uri="{FF2B5EF4-FFF2-40B4-BE49-F238E27FC236}">
                <a16:creationId xmlns:a16="http://schemas.microsoft.com/office/drawing/2014/main" id="{3A3870D6-C263-468E-9E5E-993A70E0FBBE}"/>
              </a:ext>
            </a:extLst>
          </p:cNvPr>
          <p:cNvSpPr txBox="1"/>
          <p:nvPr/>
        </p:nvSpPr>
        <p:spPr>
          <a:xfrm>
            <a:off x="253365" y="5004137"/>
            <a:ext cx="11633835" cy="1323439"/>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Mumbai has the highest number of automatic transmission cars with a count of 256 cars.</a:t>
            </a:r>
          </a:p>
          <a:p>
            <a:pPr marL="342900" indent="-342900">
              <a:buFont typeface="Arial" panose="020B0604020202020204" pitchFamily="34" charset="0"/>
              <a:buChar char="•"/>
            </a:pPr>
            <a:r>
              <a:rPr lang="en-US" sz="2000" dirty="0">
                <a:latin typeface="+mj-lt"/>
              </a:rPr>
              <a:t>Hyderabad has the least number of automatic transmission cars with a total of 21 cars.</a:t>
            </a:r>
          </a:p>
          <a:p>
            <a:pPr marL="342900" indent="-342900">
              <a:buFont typeface="Arial" panose="020B0604020202020204" pitchFamily="34" charset="0"/>
              <a:buChar char="•"/>
            </a:pPr>
            <a:r>
              <a:rPr lang="en-US" sz="2000" dirty="0">
                <a:latin typeface="+mj-lt"/>
              </a:rPr>
              <a:t>Delhi has highest number of manual transmission cars with a count of 2021 cars.</a:t>
            </a:r>
          </a:p>
          <a:p>
            <a:pPr marL="342900" indent="-342900">
              <a:buFont typeface="Arial" panose="020B0604020202020204" pitchFamily="34" charset="0"/>
              <a:buChar char="•"/>
            </a:pPr>
            <a:r>
              <a:rPr lang="en-US" sz="2000" dirty="0">
                <a:latin typeface="+mj-lt"/>
              </a:rPr>
              <a:t>Hyderabad has the least number of manual transmission cars with a total of 378 cars</a:t>
            </a:r>
            <a:endParaRPr lang="en-IN" sz="2000" dirty="0">
              <a:latin typeface="+mj-lt"/>
            </a:endParaRPr>
          </a:p>
        </p:txBody>
      </p:sp>
      <p:pic>
        <p:nvPicPr>
          <p:cNvPr id="8" name="Picture 7">
            <a:extLst>
              <a:ext uri="{FF2B5EF4-FFF2-40B4-BE49-F238E27FC236}">
                <a16:creationId xmlns:a16="http://schemas.microsoft.com/office/drawing/2014/main" id="{BE0831EC-8BE4-48B0-BF99-C92A674ED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500" y="6338087"/>
            <a:ext cx="2476500" cy="495300"/>
          </a:xfrm>
          <a:prstGeom prst="rect">
            <a:avLst/>
          </a:prstGeom>
        </p:spPr>
      </p:pic>
    </p:spTree>
    <p:extLst>
      <p:ext uri="{BB962C8B-B14F-4D97-AF65-F5344CB8AC3E}">
        <p14:creationId xmlns:p14="http://schemas.microsoft.com/office/powerpoint/2010/main" val="1183831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0" y="-65276"/>
            <a:ext cx="9753600" cy="446276"/>
          </a:xfrm>
          <a:prstGeom prst="rect">
            <a:avLst/>
          </a:prstGeom>
          <a:noFill/>
        </p:spPr>
        <p:txBody>
          <a:bodyPr wrap="square">
            <a:spAutoFit/>
          </a:bodyPr>
          <a:lstStyle/>
          <a:p>
            <a:r>
              <a:rPr lang="en-US" sz="2200" b="1" dirty="0">
                <a:latin typeface="+mj-lt"/>
              </a:rPr>
              <a:t>14) Total number of cars in different cities based on Ownership</a:t>
            </a:r>
            <a:endParaRPr lang="en-IN" sz="2200" b="1" dirty="0">
              <a:latin typeface="+mj-lt"/>
            </a:endParaRPr>
          </a:p>
        </p:txBody>
      </p:sp>
      <p:pic>
        <p:nvPicPr>
          <p:cNvPr id="4" name="Picture 3">
            <a:extLst>
              <a:ext uri="{FF2B5EF4-FFF2-40B4-BE49-F238E27FC236}">
                <a16:creationId xmlns:a16="http://schemas.microsoft.com/office/drawing/2014/main" id="{0F97994D-9044-4607-914E-071EDBCF92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2786" y="304800"/>
            <a:ext cx="7096014" cy="4402557"/>
          </a:xfrm>
          <a:prstGeom prst="rect">
            <a:avLst/>
          </a:prstGeom>
        </p:spPr>
      </p:pic>
      <p:pic>
        <p:nvPicPr>
          <p:cNvPr id="3" name="Picture 2">
            <a:extLst>
              <a:ext uri="{FF2B5EF4-FFF2-40B4-BE49-F238E27FC236}">
                <a16:creationId xmlns:a16="http://schemas.microsoft.com/office/drawing/2014/main" id="{8C6FF18A-4088-4ECC-B057-E998BA126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850" y="6246104"/>
            <a:ext cx="3257550" cy="535695"/>
          </a:xfrm>
          <a:prstGeom prst="rect">
            <a:avLst/>
          </a:prstGeom>
        </p:spPr>
      </p:pic>
      <p:sp>
        <p:nvSpPr>
          <p:cNvPr id="6" name="TextBox 5">
            <a:extLst>
              <a:ext uri="{FF2B5EF4-FFF2-40B4-BE49-F238E27FC236}">
                <a16:creationId xmlns:a16="http://schemas.microsoft.com/office/drawing/2014/main" id="{25984488-6EF9-4F5A-B3FF-E315BC05D212}"/>
              </a:ext>
            </a:extLst>
          </p:cNvPr>
          <p:cNvSpPr txBox="1"/>
          <p:nvPr/>
        </p:nvSpPr>
        <p:spPr>
          <a:xfrm>
            <a:off x="152400" y="4648200"/>
            <a:ext cx="11633835" cy="286232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j-lt"/>
              </a:rPr>
              <a:t>Delhi city has highest cars with 1</a:t>
            </a:r>
            <a:r>
              <a:rPr lang="en-US" sz="2000" baseline="30000" dirty="0">
                <a:latin typeface="+mj-lt"/>
              </a:rPr>
              <a:t>st</a:t>
            </a:r>
            <a:r>
              <a:rPr lang="en-US" sz="2000" dirty="0">
                <a:latin typeface="+mj-lt"/>
              </a:rPr>
              <a:t> Ownership with a count of 1725 Cars, Hyderabad has the least number of cars with 1</a:t>
            </a:r>
            <a:r>
              <a:rPr lang="en-US" sz="2000" baseline="30000" dirty="0">
                <a:latin typeface="+mj-lt"/>
              </a:rPr>
              <a:t>st</a:t>
            </a:r>
            <a:r>
              <a:rPr lang="en-US" sz="2000" dirty="0">
                <a:latin typeface="+mj-lt"/>
              </a:rPr>
              <a:t> Ownership with a total of 259 Cars.</a:t>
            </a:r>
          </a:p>
          <a:p>
            <a:pPr marL="342900" indent="-342900">
              <a:buFont typeface="Arial" panose="020B0604020202020204" pitchFamily="34" charset="0"/>
              <a:buChar char="•"/>
            </a:pPr>
            <a:r>
              <a:rPr lang="en-US" sz="2000" dirty="0">
                <a:latin typeface="+mj-lt"/>
              </a:rPr>
              <a:t>Delhi city has highest cars with 2</a:t>
            </a:r>
            <a:r>
              <a:rPr lang="en-US" sz="2000" baseline="30000" dirty="0">
                <a:latin typeface="+mj-lt"/>
              </a:rPr>
              <a:t>nd</a:t>
            </a:r>
            <a:r>
              <a:rPr lang="en-US" sz="2000" dirty="0">
                <a:latin typeface="+mj-lt"/>
              </a:rPr>
              <a:t> Ownership with a count of 415 Cars, Hyderabad has the least number of cars with 2</a:t>
            </a:r>
            <a:r>
              <a:rPr lang="en-US" sz="2000" baseline="30000" dirty="0">
                <a:latin typeface="+mj-lt"/>
              </a:rPr>
              <a:t>nd</a:t>
            </a:r>
            <a:r>
              <a:rPr lang="en-US" sz="2000" dirty="0">
                <a:latin typeface="+mj-lt"/>
              </a:rPr>
              <a:t> Ownership with a total of 136 Cars.</a:t>
            </a:r>
          </a:p>
          <a:p>
            <a:pPr marL="342900" indent="-342900">
              <a:buFont typeface="Arial" panose="020B0604020202020204" pitchFamily="34" charset="0"/>
              <a:buChar char="•"/>
            </a:pPr>
            <a:r>
              <a:rPr lang="en-US" sz="2000" dirty="0">
                <a:latin typeface="+mj-lt"/>
              </a:rPr>
              <a:t>Mumbai city has highest number of 4</a:t>
            </a:r>
            <a:r>
              <a:rPr lang="en-US" sz="2000" baseline="30000" dirty="0">
                <a:latin typeface="+mj-lt"/>
              </a:rPr>
              <a:t>th</a:t>
            </a:r>
            <a:r>
              <a:rPr lang="en-US" sz="2000" dirty="0">
                <a:latin typeface="+mj-lt"/>
              </a:rPr>
              <a:t> Ownership cars with a count of 7 cars, Bangalore has the least number of 4</a:t>
            </a:r>
            <a:r>
              <a:rPr lang="en-US" sz="2000" baseline="30000" dirty="0">
                <a:latin typeface="+mj-lt"/>
              </a:rPr>
              <a:t>th</a:t>
            </a:r>
            <a:r>
              <a:rPr lang="en-US" sz="2000" dirty="0">
                <a:latin typeface="+mj-lt"/>
              </a:rPr>
              <a:t> Ownership with only 1 car.</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IN" sz="2000" dirty="0">
              <a:latin typeface="+mj-lt"/>
            </a:endParaRPr>
          </a:p>
        </p:txBody>
      </p:sp>
      <p:pic>
        <p:nvPicPr>
          <p:cNvPr id="8" name="Picture 7">
            <a:extLst>
              <a:ext uri="{FF2B5EF4-FFF2-40B4-BE49-F238E27FC236}">
                <a16:creationId xmlns:a16="http://schemas.microsoft.com/office/drawing/2014/main" id="{97ECC1E9-A70C-4CB7-9721-C83130807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500" y="6362700"/>
            <a:ext cx="2476500" cy="495300"/>
          </a:xfrm>
          <a:prstGeom prst="rect">
            <a:avLst/>
          </a:prstGeom>
        </p:spPr>
      </p:pic>
    </p:spTree>
    <p:extLst>
      <p:ext uri="{BB962C8B-B14F-4D97-AF65-F5344CB8AC3E}">
        <p14:creationId xmlns:p14="http://schemas.microsoft.com/office/powerpoint/2010/main" val="2357844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481965" y="154147"/>
            <a:ext cx="9753600" cy="446276"/>
          </a:xfrm>
          <a:prstGeom prst="rect">
            <a:avLst/>
          </a:prstGeom>
          <a:noFill/>
        </p:spPr>
        <p:txBody>
          <a:bodyPr wrap="square">
            <a:spAutoFit/>
          </a:bodyPr>
          <a:lstStyle/>
          <a:p>
            <a:r>
              <a:rPr lang="en-US" sz="2200" b="1" dirty="0">
                <a:latin typeface="+mj-lt"/>
              </a:rPr>
              <a:t>15) Average Price, EMI, Driven(Kms) based on Fuel type in Bangalore</a:t>
            </a:r>
            <a:endParaRPr lang="en-IN" sz="2200" b="1" dirty="0">
              <a:latin typeface="+mj-lt"/>
            </a:endParaRPr>
          </a:p>
        </p:txBody>
      </p:sp>
      <p:pic>
        <p:nvPicPr>
          <p:cNvPr id="3" name="Picture 2">
            <a:extLst>
              <a:ext uri="{FF2B5EF4-FFF2-40B4-BE49-F238E27FC236}">
                <a16:creationId xmlns:a16="http://schemas.microsoft.com/office/drawing/2014/main" id="{558F1AE9-47CB-4CF2-8C49-05D5761FFF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00" y="577741"/>
            <a:ext cx="11298191" cy="3994259"/>
          </a:xfrm>
          <a:prstGeom prst="rect">
            <a:avLst/>
          </a:prstGeom>
        </p:spPr>
      </p:pic>
      <p:pic>
        <p:nvPicPr>
          <p:cNvPr id="4" name="Picture 3">
            <a:extLst>
              <a:ext uri="{FF2B5EF4-FFF2-40B4-BE49-F238E27FC236}">
                <a16:creationId xmlns:a16="http://schemas.microsoft.com/office/drawing/2014/main" id="{6982BBE9-E38E-4982-9366-F0A6DAA1E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6172200"/>
            <a:ext cx="3124200" cy="633326"/>
          </a:xfrm>
          <a:prstGeom prst="rect">
            <a:avLst/>
          </a:prstGeom>
        </p:spPr>
      </p:pic>
      <p:sp>
        <p:nvSpPr>
          <p:cNvPr id="6" name="TextBox 5">
            <a:extLst>
              <a:ext uri="{FF2B5EF4-FFF2-40B4-BE49-F238E27FC236}">
                <a16:creationId xmlns:a16="http://schemas.microsoft.com/office/drawing/2014/main" id="{3A754542-BC63-490A-93C4-12D67ECA4E50}"/>
              </a:ext>
            </a:extLst>
          </p:cNvPr>
          <p:cNvSpPr txBox="1"/>
          <p:nvPr/>
        </p:nvSpPr>
        <p:spPr>
          <a:xfrm>
            <a:off x="0" y="4857647"/>
            <a:ext cx="12268200" cy="3170099"/>
          </a:xfrm>
          <a:prstGeom prst="rect">
            <a:avLst/>
          </a:prstGeom>
          <a:noFill/>
        </p:spPr>
        <p:txBody>
          <a:bodyPr wrap="square">
            <a:spAutoFit/>
          </a:bodyPr>
          <a:lstStyle/>
          <a:p>
            <a:pPr marL="342900" indent="-342900">
              <a:buFont typeface="Wingdings" panose="05000000000000000000" pitchFamily="2" charset="2"/>
              <a:buChar char="ü"/>
            </a:pPr>
            <a:r>
              <a:rPr lang="en-US" sz="2000" b="1" u="sng" dirty="0">
                <a:latin typeface="+mj-lt"/>
              </a:rPr>
              <a:t>Average Price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a:t>
            </a:r>
            <a:r>
              <a:rPr lang="en-US" sz="2000" b="1" dirty="0">
                <a:latin typeface="+mj-lt"/>
              </a:rPr>
              <a:t>Diesel</a:t>
            </a:r>
            <a:r>
              <a:rPr lang="en-US" sz="2000" dirty="0">
                <a:latin typeface="+mj-lt"/>
              </a:rPr>
              <a:t> cars has high average price of 7.5 Lakhs, </a:t>
            </a:r>
            <a:r>
              <a:rPr lang="en-US" sz="2000" b="1" dirty="0">
                <a:latin typeface="+mj-lt"/>
              </a:rPr>
              <a:t>Electric</a:t>
            </a:r>
            <a:r>
              <a:rPr lang="en-US" sz="2000" dirty="0">
                <a:latin typeface="+mj-lt"/>
              </a:rPr>
              <a:t> cars have less average price of 2.5 Lakhs</a:t>
            </a:r>
          </a:p>
          <a:p>
            <a:pPr marL="342900" indent="-342900">
              <a:buFont typeface="Wingdings" panose="05000000000000000000" pitchFamily="2" charset="2"/>
              <a:buChar char="ü"/>
            </a:pPr>
            <a:r>
              <a:rPr lang="en-US" sz="2000" b="1" u="sng" dirty="0">
                <a:latin typeface="+mj-lt"/>
              </a:rPr>
              <a:t>Driven (Kms):</a:t>
            </a:r>
          </a:p>
          <a:p>
            <a:r>
              <a:rPr lang="en-US" sz="2000" dirty="0">
                <a:latin typeface="+mj-lt"/>
              </a:rPr>
              <a:t>      </a:t>
            </a:r>
            <a:r>
              <a:rPr lang="en-US" sz="2000" b="1" dirty="0">
                <a:latin typeface="+mj-lt"/>
              </a:rPr>
              <a:t>Diesel</a:t>
            </a:r>
            <a:r>
              <a:rPr lang="en-US" sz="2000" dirty="0">
                <a:latin typeface="+mj-lt"/>
              </a:rPr>
              <a:t> cars have most average driven distance of 75K Kms, </a:t>
            </a:r>
            <a:r>
              <a:rPr lang="en-US" sz="2000" b="1" dirty="0">
                <a:latin typeface="+mj-lt"/>
              </a:rPr>
              <a:t>Petrol</a:t>
            </a:r>
            <a:r>
              <a:rPr lang="en-US" sz="2000" dirty="0">
                <a:latin typeface="+mj-lt"/>
              </a:rPr>
              <a:t> cars are least driven with a distance of 48K Kms</a:t>
            </a:r>
          </a:p>
          <a:p>
            <a:pPr marL="342900" indent="-342900">
              <a:buFont typeface="Wingdings" panose="05000000000000000000" pitchFamily="2" charset="2"/>
              <a:buChar char="ü"/>
            </a:pPr>
            <a:r>
              <a:rPr lang="en-US" sz="2000" b="1" u="sng" dirty="0">
                <a:latin typeface="+mj-lt"/>
              </a:rPr>
              <a:t>Monthly EMI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Monthly EMI is less for </a:t>
            </a:r>
            <a:r>
              <a:rPr lang="en-US" sz="2000" b="1" dirty="0">
                <a:latin typeface="+mj-lt"/>
              </a:rPr>
              <a:t>Petrol + LPG </a:t>
            </a:r>
            <a:r>
              <a:rPr lang="en-US" sz="2000" dirty="0">
                <a:latin typeface="+mj-lt"/>
              </a:rPr>
              <a:t>cars with an avg. of 5K , EMI for </a:t>
            </a:r>
            <a:r>
              <a:rPr lang="en-US" sz="2000" b="1" dirty="0">
                <a:latin typeface="+mj-lt"/>
              </a:rPr>
              <a:t>Diesel</a:t>
            </a:r>
            <a:r>
              <a:rPr lang="en-US" sz="2000" dirty="0">
                <a:latin typeface="+mj-lt"/>
              </a:rPr>
              <a:t> cars is high with avg. of 16K </a:t>
            </a:r>
          </a:p>
          <a:p>
            <a:endParaRPr lang="en-US" sz="2000" b="1" u="sng" dirty="0">
              <a:latin typeface="+mj-lt"/>
            </a:endParaRPr>
          </a:p>
          <a:p>
            <a:pPr marL="342900" indent="-3429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IN" sz="2000" dirty="0">
              <a:latin typeface="+mj-lt"/>
            </a:endParaRPr>
          </a:p>
        </p:txBody>
      </p:sp>
    </p:spTree>
    <p:extLst>
      <p:ext uri="{BB962C8B-B14F-4D97-AF65-F5344CB8AC3E}">
        <p14:creationId xmlns:p14="http://schemas.microsoft.com/office/powerpoint/2010/main" val="4087895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0" y="-65276"/>
            <a:ext cx="9753600" cy="446276"/>
          </a:xfrm>
          <a:prstGeom prst="rect">
            <a:avLst/>
          </a:prstGeom>
          <a:noFill/>
        </p:spPr>
        <p:txBody>
          <a:bodyPr wrap="square">
            <a:spAutoFit/>
          </a:bodyPr>
          <a:lstStyle/>
          <a:p>
            <a:r>
              <a:rPr lang="en-US" sz="2200" b="1" dirty="0">
                <a:latin typeface="+mj-lt"/>
              </a:rPr>
              <a:t>16) Average Price, EMI, Driven(Kms) based on Fuel type in Chennai</a:t>
            </a:r>
            <a:endParaRPr lang="en-IN" sz="2200" b="1" dirty="0">
              <a:latin typeface="+mj-lt"/>
            </a:endParaRPr>
          </a:p>
        </p:txBody>
      </p:sp>
      <p:pic>
        <p:nvPicPr>
          <p:cNvPr id="4" name="Picture 3">
            <a:extLst>
              <a:ext uri="{FF2B5EF4-FFF2-40B4-BE49-F238E27FC236}">
                <a16:creationId xmlns:a16="http://schemas.microsoft.com/office/drawing/2014/main" id="{5B2FE42A-F5E7-4814-8AF6-08B54F62A2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81000"/>
            <a:ext cx="12191998" cy="3988037"/>
          </a:xfrm>
          <a:prstGeom prst="rect">
            <a:avLst/>
          </a:prstGeom>
        </p:spPr>
      </p:pic>
      <p:pic>
        <p:nvPicPr>
          <p:cNvPr id="6" name="Picture 5">
            <a:extLst>
              <a:ext uri="{FF2B5EF4-FFF2-40B4-BE49-F238E27FC236}">
                <a16:creationId xmlns:a16="http://schemas.microsoft.com/office/drawing/2014/main" id="{E727D7F8-72A5-4E7B-86BA-77B8A720B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6172200"/>
            <a:ext cx="3124200" cy="633326"/>
          </a:xfrm>
          <a:prstGeom prst="rect">
            <a:avLst/>
          </a:prstGeom>
        </p:spPr>
      </p:pic>
      <p:sp>
        <p:nvSpPr>
          <p:cNvPr id="8" name="TextBox 7">
            <a:extLst>
              <a:ext uri="{FF2B5EF4-FFF2-40B4-BE49-F238E27FC236}">
                <a16:creationId xmlns:a16="http://schemas.microsoft.com/office/drawing/2014/main" id="{7FC3C856-B563-4DCC-98FD-88941231846A}"/>
              </a:ext>
            </a:extLst>
          </p:cNvPr>
          <p:cNvSpPr txBox="1"/>
          <p:nvPr/>
        </p:nvSpPr>
        <p:spPr>
          <a:xfrm>
            <a:off x="0" y="4724400"/>
            <a:ext cx="12268200" cy="3170099"/>
          </a:xfrm>
          <a:prstGeom prst="rect">
            <a:avLst/>
          </a:prstGeom>
          <a:noFill/>
        </p:spPr>
        <p:txBody>
          <a:bodyPr wrap="square">
            <a:spAutoFit/>
          </a:bodyPr>
          <a:lstStyle/>
          <a:p>
            <a:pPr marL="342900" indent="-342900">
              <a:buFont typeface="Wingdings" panose="05000000000000000000" pitchFamily="2" charset="2"/>
              <a:buChar char="ü"/>
            </a:pPr>
            <a:r>
              <a:rPr lang="en-US" sz="2000" b="1" u="sng" dirty="0">
                <a:latin typeface="+mj-lt"/>
              </a:rPr>
              <a:t>Average Price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a:t>
            </a:r>
            <a:r>
              <a:rPr lang="en-US" sz="2000" b="1" dirty="0">
                <a:latin typeface="+mj-lt"/>
              </a:rPr>
              <a:t>Diesel</a:t>
            </a:r>
            <a:r>
              <a:rPr lang="en-US" sz="2000" dirty="0">
                <a:latin typeface="+mj-lt"/>
              </a:rPr>
              <a:t> cars has high average price of 6.3 Lakhs, </a:t>
            </a:r>
            <a:r>
              <a:rPr lang="en-US" sz="2000" b="1" dirty="0">
                <a:latin typeface="+mj-lt"/>
              </a:rPr>
              <a:t>Petrol + LPG </a:t>
            </a:r>
            <a:r>
              <a:rPr lang="en-US" sz="2000" dirty="0">
                <a:latin typeface="+mj-lt"/>
              </a:rPr>
              <a:t>cars have less average price of 2 Lakhs</a:t>
            </a:r>
          </a:p>
          <a:p>
            <a:pPr marL="342900" indent="-342900">
              <a:buFont typeface="Wingdings" panose="05000000000000000000" pitchFamily="2" charset="2"/>
              <a:buChar char="ü"/>
            </a:pPr>
            <a:r>
              <a:rPr lang="en-US" sz="2000" b="1" u="sng" dirty="0">
                <a:latin typeface="+mj-lt"/>
              </a:rPr>
              <a:t>Driven (Kms):</a:t>
            </a:r>
          </a:p>
          <a:p>
            <a:r>
              <a:rPr lang="en-US" sz="2000" dirty="0">
                <a:latin typeface="+mj-lt"/>
              </a:rPr>
              <a:t>      </a:t>
            </a:r>
            <a:r>
              <a:rPr lang="en-US" sz="2000" b="1" dirty="0">
                <a:latin typeface="+mj-lt"/>
              </a:rPr>
              <a:t>Diesel</a:t>
            </a:r>
            <a:r>
              <a:rPr lang="en-US" sz="2000" dirty="0">
                <a:latin typeface="+mj-lt"/>
              </a:rPr>
              <a:t> cars have most average driven distance of 88K Kms, </a:t>
            </a:r>
            <a:r>
              <a:rPr lang="en-US" sz="2000" b="1" dirty="0">
                <a:latin typeface="+mj-lt"/>
              </a:rPr>
              <a:t>Petrol</a:t>
            </a:r>
            <a:r>
              <a:rPr lang="en-US" sz="2000" dirty="0">
                <a:latin typeface="+mj-lt"/>
              </a:rPr>
              <a:t> cars are least driven with a distance of 50K Kms</a:t>
            </a:r>
          </a:p>
          <a:p>
            <a:pPr marL="342900" indent="-342900">
              <a:buFont typeface="Wingdings" panose="05000000000000000000" pitchFamily="2" charset="2"/>
              <a:buChar char="ü"/>
            </a:pPr>
            <a:r>
              <a:rPr lang="en-US" sz="2000" b="1" u="sng" dirty="0">
                <a:latin typeface="+mj-lt"/>
              </a:rPr>
              <a:t>Monthly EMI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Monthly EMI is less for </a:t>
            </a:r>
            <a:r>
              <a:rPr lang="en-US" sz="2000" b="1" dirty="0">
                <a:latin typeface="+mj-lt"/>
              </a:rPr>
              <a:t>Petrol + LPG </a:t>
            </a:r>
            <a:r>
              <a:rPr lang="en-US" sz="2000" dirty="0">
                <a:latin typeface="+mj-lt"/>
              </a:rPr>
              <a:t>cars with an avg. of 4.5K , EMI for </a:t>
            </a:r>
            <a:r>
              <a:rPr lang="en-US" sz="2000" b="1" dirty="0">
                <a:latin typeface="+mj-lt"/>
              </a:rPr>
              <a:t>Diesel</a:t>
            </a:r>
            <a:r>
              <a:rPr lang="en-US" sz="2000" dirty="0">
                <a:latin typeface="+mj-lt"/>
              </a:rPr>
              <a:t> cars is high with avg. of 14K </a:t>
            </a:r>
          </a:p>
          <a:p>
            <a:endParaRPr lang="en-US" sz="2000" b="1" u="sng" dirty="0">
              <a:latin typeface="+mj-lt"/>
            </a:endParaRPr>
          </a:p>
          <a:p>
            <a:pPr marL="342900" indent="-3429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IN" sz="2000" dirty="0">
              <a:latin typeface="+mj-lt"/>
            </a:endParaRPr>
          </a:p>
        </p:txBody>
      </p:sp>
    </p:spTree>
    <p:extLst>
      <p:ext uri="{BB962C8B-B14F-4D97-AF65-F5344CB8AC3E}">
        <p14:creationId xmlns:p14="http://schemas.microsoft.com/office/powerpoint/2010/main" val="2925301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0" y="-65276"/>
            <a:ext cx="9753600" cy="446276"/>
          </a:xfrm>
          <a:prstGeom prst="rect">
            <a:avLst/>
          </a:prstGeom>
          <a:noFill/>
        </p:spPr>
        <p:txBody>
          <a:bodyPr wrap="square">
            <a:spAutoFit/>
          </a:bodyPr>
          <a:lstStyle/>
          <a:p>
            <a:r>
              <a:rPr lang="en-US" sz="2200" b="1" dirty="0">
                <a:latin typeface="+mj-lt"/>
              </a:rPr>
              <a:t>17) Average Price, EMI, Driven(Kms) based on Fuel type in Delhi</a:t>
            </a:r>
            <a:endParaRPr lang="en-IN" sz="2200" b="1" dirty="0">
              <a:latin typeface="+mj-lt"/>
            </a:endParaRPr>
          </a:p>
        </p:txBody>
      </p:sp>
      <p:pic>
        <p:nvPicPr>
          <p:cNvPr id="4" name="Picture 3">
            <a:extLst>
              <a:ext uri="{FF2B5EF4-FFF2-40B4-BE49-F238E27FC236}">
                <a16:creationId xmlns:a16="http://schemas.microsoft.com/office/drawing/2014/main" id="{2F2893B0-9033-40BE-B836-B594389A5D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81000"/>
            <a:ext cx="12191998" cy="3988037"/>
          </a:xfrm>
          <a:prstGeom prst="rect">
            <a:avLst/>
          </a:prstGeom>
        </p:spPr>
      </p:pic>
      <p:pic>
        <p:nvPicPr>
          <p:cNvPr id="6" name="Picture 5">
            <a:extLst>
              <a:ext uri="{FF2B5EF4-FFF2-40B4-BE49-F238E27FC236}">
                <a16:creationId xmlns:a16="http://schemas.microsoft.com/office/drawing/2014/main" id="{6C97AF84-D214-420E-973C-DC4E45060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6172200"/>
            <a:ext cx="3124200" cy="633326"/>
          </a:xfrm>
          <a:prstGeom prst="rect">
            <a:avLst/>
          </a:prstGeom>
        </p:spPr>
      </p:pic>
      <p:sp>
        <p:nvSpPr>
          <p:cNvPr id="7" name="TextBox 6">
            <a:extLst>
              <a:ext uri="{FF2B5EF4-FFF2-40B4-BE49-F238E27FC236}">
                <a16:creationId xmlns:a16="http://schemas.microsoft.com/office/drawing/2014/main" id="{8B2AB77D-DB3D-44F5-AA6F-0307CEFC5354}"/>
              </a:ext>
            </a:extLst>
          </p:cNvPr>
          <p:cNvSpPr txBox="1"/>
          <p:nvPr/>
        </p:nvSpPr>
        <p:spPr>
          <a:xfrm>
            <a:off x="0" y="4724400"/>
            <a:ext cx="12268200" cy="3170099"/>
          </a:xfrm>
          <a:prstGeom prst="rect">
            <a:avLst/>
          </a:prstGeom>
          <a:noFill/>
        </p:spPr>
        <p:txBody>
          <a:bodyPr wrap="square">
            <a:spAutoFit/>
          </a:bodyPr>
          <a:lstStyle/>
          <a:p>
            <a:pPr marL="342900" indent="-342900">
              <a:buFont typeface="Wingdings" panose="05000000000000000000" pitchFamily="2" charset="2"/>
              <a:buChar char="ü"/>
            </a:pPr>
            <a:r>
              <a:rPr lang="en-US" sz="2000" b="1" u="sng" dirty="0">
                <a:latin typeface="+mj-lt"/>
              </a:rPr>
              <a:t>Average Price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a:t>
            </a:r>
            <a:r>
              <a:rPr lang="en-US" sz="2000" b="1" dirty="0">
                <a:latin typeface="+mj-lt"/>
              </a:rPr>
              <a:t>Diesel</a:t>
            </a:r>
            <a:r>
              <a:rPr lang="en-US" sz="2000" dirty="0">
                <a:latin typeface="+mj-lt"/>
              </a:rPr>
              <a:t> cars has high average price of 6 Lakhs, </a:t>
            </a:r>
            <a:r>
              <a:rPr lang="en-US" sz="2000" b="1" dirty="0">
                <a:latin typeface="+mj-lt"/>
              </a:rPr>
              <a:t>Petrol + CNG </a:t>
            </a:r>
            <a:r>
              <a:rPr lang="en-US" sz="2000" dirty="0">
                <a:latin typeface="+mj-lt"/>
              </a:rPr>
              <a:t>cars have less average price of 3.5 Lakhs</a:t>
            </a:r>
          </a:p>
          <a:p>
            <a:pPr marL="342900" indent="-342900">
              <a:buFont typeface="Wingdings" panose="05000000000000000000" pitchFamily="2" charset="2"/>
              <a:buChar char="ü"/>
            </a:pPr>
            <a:r>
              <a:rPr lang="en-US" sz="2000" b="1" u="sng" dirty="0">
                <a:latin typeface="+mj-lt"/>
              </a:rPr>
              <a:t>Driven (Kms):</a:t>
            </a:r>
          </a:p>
          <a:p>
            <a:r>
              <a:rPr lang="en-US" sz="2000" dirty="0">
                <a:latin typeface="+mj-lt"/>
              </a:rPr>
              <a:t>      </a:t>
            </a:r>
            <a:r>
              <a:rPr lang="en-US" sz="2000" b="1" dirty="0">
                <a:latin typeface="+mj-lt"/>
              </a:rPr>
              <a:t>Diesel</a:t>
            </a:r>
            <a:r>
              <a:rPr lang="en-US" sz="2000" dirty="0">
                <a:latin typeface="+mj-lt"/>
              </a:rPr>
              <a:t> cars have most average driven distance of 85K Kms, </a:t>
            </a:r>
            <a:r>
              <a:rPr lang="en-US" sz="2000" b="1" dirty="0">
                <a:latin typeface="+mj-lt"/>
              </a:rPr>
              <a:t>Petrol</a:t>
            </a:r>
            <a:r>
              <a:rPr lang="en-US" sz="2000" dirty="0">
                <a:latin typeface="+mj-lt"/>
              </a:rPr>
              <a:t> cars are least driven with a distance of 50K Kms</a:t>
            </a:r>
          </a:p>
          <a:p>
            <a:pPr marL="342900" indent="-342900">
              <a:buFont typeface="Wingdings" panose="05000000000000000000" pitchFamily="2" charset="2"/>
              <a:buChar char="ü"/>
            </a:pPr>
            <a:r>
              <a:rPr lang="en-US" sz="2000" b="1" u="sng" dirty="0">
                <a:latin typeface="+mj-lt"/>
              </a:rPr>
              <a:t>Monthly EMI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Monthly EMI is less for </a:t>
            </a:r>
            <a:r>
              <a:rPr lang="en-US" sz="2000" b="1" dirty="0">
                <a:latin typeface="+mj-lt"/>
              </a:rPr>
              <a:t>Petrol + CNG </a:t>
            </a:r>
            <a:r>
              <a:rPr lang="en-US" sz="2000" dirty="0">
                <a:latin typeface="+mj-lt"/>
              </a:rPr>
              <a:t>cars with an avg. of 7.8K , EMI for </a:t>
            </a:r>
            <a:r>
              <a:rPr lang="en-US" sz="2000" b="1" dirty="0">
                <a:latin typeface="+mj-lt"/>
              </a:rPr>
              <a:t>Diesel</a:t>
            </a:r>
            <a:r>
              <a:rPr lang="en-US" sz="2000" dirty="0">
                <a:latin typeface="+mj-lt"/>
              </a:rPr>
              <a:t> cars is high with avg. of 13K </a:t>
            </a:r>
          </a:p>
          <a:p>
            <a:endParaRPr lang="en-US" sz="2000" b="1" u="sng" dirty="0">
              <a:latin typeface="+mj-lt"/>
            </a:endParaRPr>
          </a:p>
          <a:p>
            <a:pPr marL="342900" indent="-3429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IN" sz="2000" dirty="0">
              <a:latin typeface="+mj-lt"/>
            </a:endParaRPr>
          </a:p>
        </p:txBody>
      </p:sp>
    </p:spTree>
    <p:extLst>
      <p:ext uri="{BB962C8B-B14F-4D97-AF65-F5344CB8AC3E}">
        <p14:creationId xmlns:p14="http://schemas.microsoft.com/office/powerpoint/2010/main" val="424327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0" y="10924"/>
            <a:ext cx="9753600" cy="446276"/>
          </a:xfrm>
          <a:prstGeom prst="rect">
            <a:avLst/>
          </a:prstGeom>
          <a:noFill/>
        </p:spPr>
        <p:txBody>
          <a:bodyPr wrap="square">
            <a:spAutoFit/>
          </a:bodyPr>
          <a:lstStyle/>
          <a:p>
            <a:r>
              <a:rPr lang="en-US" sz="2200" b="1" dirty="0">
                <a:latin typeface="+mj-lt"/>
              </a:rPr>
              <a:t>18) Average Price, EMI, Driven(Kms) based on Fuel type in Hyderabad</a:t>
            </a:r>
            <a:endParaRPr lang="en-IN" sz="2200" b="1" dirty="0">
              <a:latin typeface="+mj-lt"/>
            </a:endParaRPr>
          </a:p>
        </p:txBody>
      </p:sp>
      <p:pic>
        <p:nvPicPr>
          <p:cNvPr id="4" name="Picture 3">
            <a:extLst>
              <a:ext uri="{FF2B5EF4-FFF2-40B4-BE49-F238E27FC236}">
                <a16:creationId xmlns:a16="http://schemas.microsoft.com/office/drawing/2014/main" id="{258C2E7A-D286-4856-81C0-378CE1A71B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33400"/>
            <a:ext cx="12191998" cy="3988037"/>
          </a:xfrm>
          <a:prstGeom prst="rect">
            <a:avLst/>
          </a:prstGeom>
        </p:spPr>
      </p:pic>
      <p:pic>
        <p:nvPicPr>
          <p:cNvPr id="6" name="Picture 5">
            <a:extLst>
              <a:ext uri="{FF2B5EF4-FFF2-40B4-BE49-F238E27FC236}">
                <a16:creationId xmlns:a16="http://schemas.microsoft.com/office/drawing/2014/main" id="{28CD1A4C-BFFA-4A53-9FD5-9E06182CE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6172200"/>
            <a:ext cx="3124200" cy="633326"/>
          </a:xfrm>
          <a:prstGeom prst="rect">
            <a:avLst/>
          </a:prstGeom>
        </p:spPr>
      </p:pic>
      <p:sp>
        <p:nvSpPr>
          <p:cNvPr id="7" name="TextBox 6">
            <a:extLst>
              <a:ext uri="{FF2B5EF4-FFF2-40B4-BE49-F238E27FC236}">
                <a16:creationId xmlns:a16="http://schemas.microsoft.com/office/drawing/2014/main" id="{8280F232-B911-4C60-BB69-5966DD30C1C5}"/>
              </a:ext>
            </a:extLst>
          </p:cNvPr>
          <p:cNvSpPr txBox="1"/>
          <p:nvPr/>
        </p:nvSpPr>
        <p:spPr>
          <a:xfrm>
            <a:off x="-76200" y="4495800"/>
            <a:ext cx="12573000" cy="3170099"/>
          </a:xfrm>
          <a:prstGeom prst="rect">
            <a:avLst/>
          </a:prstGeom>
          <a:noFill/>
        </p:spPr>
        <p:txBody>
          <a:bodyPr wrap="square">
            <a:spAutoFit/>
          </a:bodyPr>
          <a:lstStyle/>
          <a:p>
            <a:pPr marL="342900" indent="-342900">
              <a:buFont typeface="Wingdings" panose="05000000000000000000" pitchFamily="2" charset="2"/>
              <a:buChar char="ü"/>
            </a:pPr>
            <a:r>
              <a:rPr lang="en-US" sz="2000" b="1" u="sng" dirty="0">
                <a:latin typeface="+mj-lt"/>
              </a:rPr>
              <a:t>Average Price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a:t>
            </a:r>
            <a:r>
              <a:rPr lang="en-US" sz="2000" b="1" dirty="0">
                <a:latin typeface="+mj-lt"/>
              </a:rPr>
              <a:t>Diesel</a:t>
            </a:r>
            <a:r>
              <a:rPr lang="en-US" sz="2000" dirty="0">
                <a:latin typeface="+mj-lt"/>
              </a:rPr>
              <a:t> cars has high average price of 7 Lakhs, </a:t>
            </a:r>
            <a:r>
              <a:rPr lang="en-US" sz="2000" b="1" dirty="0">
                <a:latin typeface="+mj-lt"/>
              </a:rPr>
              <a:t>Petrol + LPG </a:t>
            </a:r>
            <a:r>
              <a:rPr lang="en-US" sz="2000" dirty="0">
                <a:latin typeface="+mj-lt"/>
              </a:rPr>
              <a:t>cars have less average price of 2 Lakhs</a:t>
            </a:r>
          </a:p>
          <a:p>
            <a:pPr marL="342900" indent="-342900">
              <a:buFont typeface="Wingdings" panose="05000000000000000000" pitchFamily="2" charset="2"/>
              <a:buChar char="ü"/>
            </a:pPr>
            <a:r>
              <a:rPr lang="en-US" sz="2000" b="1" u="sng" dirty="0">
                <a:latin typeface="+mj-lt"/>
              </a:rPr>
              <a:t>Driven (Kms):</a:t>
            </a:r>
          </a:p>
          <a:p>
            <a:r>
              <a:rPr lang="en-US" sz="2000" dirty="0">
                <a:latin typeface="+mj-lt"/>
              </a:rPr>
              <a:t>      </a:t>
            </a:r>
            <a:r>
              <a:rPr lang="en-US" sz="2000" b="1" dirty="0">
                <a:latin typeface="+mj-lt"/>
              </a:rPr>
              <a:t>Petrol + LPG</a:t>
            </a:r>
            <a:r>
              <a:rPr lang="en-US" sz="2000" dirty="0">
                <a:latin typeface="+mj-lt"/>
              </a:rPr>
              <a:t> cars have most avg driven distance of 1.2L Kms, </a:t>
            </a:r>
            <a:r>
              <a:rPr lang="en-US" sz="2000" b="1" dirty="0">
                <a:latin typeface="+mj-lt"/>
              </a:rPr>
              <a:t>Petrol</a:t>
            </a:r>
            <a:r>
              <a:rPr lang="en-US" sz="2000" dirty="0">
                <a:latin typeface="+mj-lt"/>
              </a:rPr>
              <a:t> cars are least driven with a distance of 56K Kms</a:t>
            </a:r>
          </a:p>
          <a:p>
            <a:pPr marL="342900" indent="-342900">
              <a:buFont typeface="Wingdings" panose="05000000000000000000" pitchFamily="2" charset="2"/>
              <a:buChar char="ü"/>
            </a:pPr>
            <a:r>
              <a:rPr lang="en-US" sz="2000" b="1" u="sng" dirty="0">
                <a:latin typeface="+mj-lt"/>
              </a:rPr>
              <a:t>Monthly EMI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Monthly EMI is less for </a:t>
            </a:r>
            <a:r>
              <a:rPr lang="en-US" sz="2000" b="1" dirty="0">
                <a:latin typeface="+mj-lt"/>
              </a:rPr>
              <a:t>Petrol + LPG </a:t>
            </a:r>
            <a:r>
              <a:rPr lang="en-US" sz="2000" dirty="0">
                <a:latin typeface="+mj-lt"/>
              </a:rPr>
              <a:t>cars with an avg. of 4.6K , EMI for </a:t>
            </a:r>
            <a:r>
              <a:rPr lang="en-US" sz="2000" b="1" dirty="0">
                <a:latin typeface="+mj-lt"/>
              </a:rPr>
              <a:t>Diesel</a:t>
            </a:r>
            <a:r>
              <a:rPr lang="en-US" sz="2000" dirty="0">
                <a:latin typeface="+mj-lt"/>
              </a:rPr>
              <a:t> cars is high with avg. of 15.5K </a:t>
            </a:r>
          </a:p>
          <a:p>
            <a:endParaRPr lang="en-US" sz="2000" b="1" u="sng" dirty="0">
              <a:latin typeface="+mj-lt"/>
            </a:endParaRPr>
          </a:p>
          <a:p>
            <a:pPr marL="342900" indent="-3429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IN" sz="2000" dirty="0">
              <a:latin typeface="+mj-lt"/>
            </a:endParaRPr>
          </a:p>
        </p:txBody>
      </p:sp>
    </p:spTree>
    <p:extLst>
      <p:ext uri="{BB962C8B-B14F-4D97-AF65-F5344CB8AC3E}">
        <p14:creationId xmlns:p14="http://schemas.microsoft.com/office/powerpoint/2010/main" val="3290339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049335"/>
            <a:ext cx="11582400" cy="1225977"/>
          </a:xfrm>
          <a:prstGeom prst="rect">
            <a:avLst/>
          </a:prstGeom>
        </p:spPr>
        <p:txBody>
          <a:bodyPr vert="horz" wrap="square" lIns="0" tIns="452120" rIns="0" bIns="0" rtlCol="0">
            <a:spAutoFit/>
          </a:bodyPr>
          <a:lstStyle/>
          <a:p>
            <a:pPr algn="ctr">
              <a:lnSpc>
                <a:spcPct val="100000"/>
              </a:lnSpc>
              <a:spcBef>
                <a:spcPts val="3560"/>
              </a:spcBef>
            </a:pPr>
            <a:r>
              <a:rPr lang="en-US" sz="5000" b="1" spc="-35" dirty="0"/>
              <a:t>Web Scraping &amp; EDA on Cars24 website</a:t>
            </a:r>
            <a:endParaRPr sz="5000" b="1" spc="-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76200" y="-65276"/>
            <a:ext cx="9753600" cy="446276"/>
          </a:xfrm>
          <a:prstGeom prst="rect">
            <a:avLst/>
          </a:prstGeom>
          <a:noFill/>
        </p:spPr>
        <p:txBody>
          <a:bodyPr wrap="square">
            <a:spAutoFit/>
          </a:bodyPr>
          <a:lstStyle/>
          <a:p>
            <a:r>
              <a:rPr lang="en-US" sz="2200" b="1" dirty="0">
                <a:latin typeface="+mj-lt"/>
              </a:rPr>
              <a:t>19) Average Price, EMI, Driven(Kms) based on Fuel type in Mumbai</a:t>
            </a:r>
            <a:endParaRPr lang="en-IN" sz="2200" b="1" dirty="0">
              <a:latin typeface="+mj-lt"/>
            </a:endParaRPr>
          </a:p>
        </p:txBody>
      </p:sp>
      <p:pic>
        <p:nvPicPr>
          <p:cNvPr id="4" name="Picture 3">
            <a:extLst>
              <a:ext uri="{FF2B5EF4-FFF2-40B4-BE49-F238E27FC236}">
                <a16:creationId xmlns:a16="http://schemas.microsoft.com/office/drawing/2014/main" id="{7D738EE0-A32F-4CE0-8446-14EE690EF7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55363"/>
            <a:ext cx="12191998" cy="3988037"/>
          </a:xfrm>
          <a:prstGeom prst="rect">
            <a:avLst/>
          </a:prstGeom>
        </p:spPr>
      </p:pic>
      <p:pic>
        <p:nvPicPr>
          <p:cNvPr id="6" name="Picture 5">
            <a:extLst>
              <a:ext uri="{FF2B5EF4-FFF2-40B4-BE49-F238E27FC236}">
                <a16:creationId xmlns:a16="http://schemas.microsoft.com/office/drawing/2014/main" id="{FA936C49-4747-46AB-958C-091406B2B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6172200"/>
            <a:ext cx="3124200" cy="633326"/>
          </a:xfrm>
          <a:prstGeom prst="rect">
            <a:avLst/>
          </a:prstGeom>
        </p:spPr>
      </p:pic>
      <p:sp>
        <p:nvSpPr>
          <p:cNvPr id="7" name="TextBox 6">
            <a:extLst>
              <a:ext uri="{FF2B5EF4-FFF2-40B4-BE49-F238E27FC236}">
                <a16:creationId xmlns:a16="http://schemas.microsoft.com/office/drawing/2014/main" id="{9EDB5286-CEDD-48E2-8544-06E12B6920E8}"/>
              </a:ext>
            </a:extLst>
          </p:cNvPr>
          <p:cNvSpPr txBox="1"/>
          <p:nvPr/>
        </p:nvSpPr>
        <p:spPr>
          <a:xfrm>
            <a:off x="-76200" y="4724400"/>
            <a:ext cx="12344400" cy="3170099"/>
          </a:xfrm>
          <a:prstGeom prst="rect">
            <a:avLst/>
          </a:prstGeom>
          <a:noFill/>
        </p:spPr>
        <p:txBody>
          <a:bodyPr wrap="square">
            <a:spAutoFit/>
          </a:bodyPr>
          <a:lstStyle/>
          <a:p>
            <a:pPr marL="342900" indent="-342900">
              <a:buFont typeface="Wingdings" panose="05000000000000000000" pitchFamily="2" charset="2"/>
              <a:buChar char="ü"/>
            </a:pPr>
            <a:r>
              <a:rPr lang="en-US" sz="2000" b="1" u="sng" dirty="0">
                <a:latin typeface="+mj-lt"/>
              </a:rPr>
              <a:t>Average Price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a:t>
            </a:r>
            <a:r>
              <a:rPr lang="en-US" sz="2000" b="1" dirty="0">
                <a:latin typeface="+mj-lt"/>
              </a:rPr>
              <a:t>Diesel</a:t>
            </a:r>
            <a:r>
              <a:rPr lang="en-US" sz="2000" dirty="0">
                <a:latin typeface="+mj-lt"/>
              </a:rPr>
              <a:t> cars has high average price of 7.2 Lakhs, </a:t>
            </a:r>
            <a:r>
              <a:rPr lang="en-US" sz="2000" b="1" dirty="0">
                <a:latin typeface="+mj-lt"/>
              </a:rPr>
              <a:t>Petrol + LPG </a:t>
            </a:r>
            <a:r>
              <a:rPr lang="en-US" sz="2000" dirty="0">
                <a:latin typeface="+mj-lt"/>
              </a:rPr>
              <a:t>cars have less average price of 1.7 Lakhs</a:t>
            </a:r>
          </a:p>
          <a:p>
            <a:pPr marL="342900" indent="-342900">
              <a:buFont typeface="Wingdings" panose="05000000000000000000" pitchFamily="2" charset="2"/>
              <a:buChar char="ü"/>
            </a:pPr>
            <a:r>
              <a:rPr lang="en-US" sz="2000" b="1" u="sng" dirty="0">
                <a:latin typeface="+mj-lt"/>
              </a:rPr>
              <a:t>Driven (Kms):</a:t>
            </a:r>
          </a:p>
          <a:p>
            <a:r>
              <a:rPr lang="en-US" sz="2000" dirty="0">
                <a:latin typeface="+mj-lt"/>
              </a:rPr>
              <a:t>      </a:t>
            </a:r>
            <a:r>
              <a:rPr lang="en-US" sz="2000" b="1" dirty="0">
                <a:latin typeface="+mj-lt"/>
              </a:rPr>
              <a:t>Petrol + LPG</a:t>
            </a:r>
            <a:r>
              <a:rPr lang="en-US" sz="2000" dirty="0">
                <a:latin typeface="+mj-lt"/>
              </a:rPr>
              <a:t> cars have most avg driven distance of 99K Kms, </a:t>
            </a:r>
            <a:r>
              <a:rPr lang="en-US" sz="2000" b="1" dirty="0">
                <a:latin typeface="+mj-lt"/>
              </a:rPr>
              <a:t>Petrol</a:t>
            </a:r>
            <a:r>
              <a:rPr lang="en-US" sz="2000" dirty="0">
                <a:latin typeface="+mj-lt"/>
              </a:rPr>
              <a:t> cars are least driven with a distance of 44K Kms</a:t>
            </a:r>
          </a:p>
          <a:p>
            <a:pPr marL="342900" indent="-342900">
              <a:buFont typeface="Wingdings" panose="05000000000000000000" pitchFamily="2" charset="2"/>
              <a:buChar char="ü"/>
            </a:pPr>
            <a:r>
              <a:rPr lang="en-US" sz="2000" b="1" u="sng" dirty="0">
                <a:latin typeface="+mj-lt"/>
              </a:rPr>
              <a:t>Monthly EMI in (</a:t>
            </a:r>
            <a:r>
              <a:rPr lang="en-IN" sz="2000" b="0" i="0" dirty="0">
                <a:solidFill>
                  <a:srgbClr val="222222"/>
                </a:solidFill>
                <a:effectLst/>
                <a:latin typeface="arial" panose="020B0604020202020204" pitchFamily="34" charset="0"/>
              </a:rPr>
              <a:t>₹</a:t>
            </a:r>
            <a:r>
              <a:rPr lang="en-US" sz="2000" b="1" u="sng" dirty="0">
                <a:latin typeface="+mj-lt"/>
              </a:rPr>
              <a:t>):</a:t>
            </a:r>
          </a:p>
          <a:p>
            <a:r>
              <a:rPr lang="en-US" sz="2000" dirty="0">
                <a:latin typeface="+mj-lt"/>
              </a:rPr>
              <a:t>      Monthly EMI is less for </a:t>
            </a:r>
            <a:r>
              <a:rPr lang="en-US" sz="2000" b="1" dirty="0">
                <a:latin typeface="+mj-lt"/>
              </a:rPr>
              <a:t>Petrol + LPG </a:t>
            </a:r>
            <a:r>
              <a:rPr lang="en-US" sz="2000" dirty="0">
                <a:latin typeface="+mj-lt"/>
              </a:rPr>
              <a:t>cars with an avg. of 3.8K , EMI for </a:t>
            </a:r>
            <a:r>
              <a:rPr lang="en-US" sz="2000" b="1" dirty="0">
                <a:latin typeface="+mj-lt"/>
              </a:rPr>
              <a:t>Diesel</a:t>
            </a:r>
            <a:r>
              <a:rPr lang="en-US" sz="2000" dirty="0">
                <a:latin typeface="+mj-lt"/>
              </a:rPr>
              <a:t> cars is high with avg. of 16K </a:t>
            </a:r>
          </a:p>
          <a:p>
            <a:endParaRPr lang="en-US" sz="2000" b="1" u="sng" dirty="0">
              <a:latin typeface="+mj-lt"/>
            </a:endParaRPr>
          </a:p>
          <a:p>
            <a:pPr marL="342900" indent="-3429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US" sz="2000" dirty="0">
              <a:latin typeface="+mj-lt"/>
            </a:endParaRPr>
          </a:p>
          <a:p>
            <a:pPr marL="457200" indent="-457200">
              <a:buFont typeface="Wingdings" panose="05000000000000000000" pitchFamily="2" charset="2"/>
              <a:buChar char="ü"/>
            </a:pPr>
            <a:endParaRPr lang="en-IN" sz="2000" dirty="0">
              <a:latin typeface="+mj-lt"/>
            </a:endParaRPr>
          </a:p>
        </p:txBody>
      </p:sp>
    </p:spTree>
    <p:extLst>
      <p:ext uri="{BB962C8B-B14F-4D97-AF65-F5344CB8AC3E}">
        <p14:creationId xmlns:p14="http://schemas.microsoft.com/office/powerpoint/2010/main" val="2384281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0" y="-65276"/>
            <a:ext cx="9753600" cy="446276"/>
          </a:xfrm>
          <a:prstGeom prst="rect">
            <a:avLst/>
          </a:prstGeom>
          <a:noFill/>
        </p:spPr>
        <p:txBody>
          <a:bodyPr wrap="square">
            <a:spAutoFit/>
          </a:bodyPr>
          <a:lstStyle/>
          <a:p>
            <a:r>
              <a:rPr lang="en-US" sz="2200" b="1" dirty="0">
                <a:latin typeface="+mj-lt"/>
              </a:rPr>
              <a:t>20) Total number of different car brands in different cities</a:t>
            </a:r>
            <a:endParaRPr lang="en-IN" sz="2200" b="1" dirty="0">
              <a:latin typeface="+mj-lt"/>
            </a:endParaRPr>
          </a:p>
        </p:txBody>
      </p:sp>
      <p:pic>
        <p:nvPicPr>
          <p:cNvPr id="4" name="Picture 3">
            <a:extLst>
              <a:ext uri="{FF2B5EF4-FFF2-40B4-BE49-F238E27FC236}">
                <a16:creationId xmlns:a16="http://schemas.microsoft.com/office/drawing/2014/main" id="{A98B2FF4-9D9C-41A6-A27A-BEAF634E5E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4400" y="304800"/>
            <a:ext cx="9824454" cy="4809777"/>
          </a:xfrm>
          <a:prstGeom prst="rect">
            <a:avLst/>
          </a:prstGeom>
        </p:spPr>
      </p:pic>
      <p:pic>
        <p:nvPicPr>
          <p:cNvPr id="3" name="Picture 2">
            <a:extLst>
              <a:ext uri="{FF2B5EF4-FFF2-40B4-BE49-F238E27FC236}">
                <a16:creationId xmlns:a16="http://schemas.microsoft.com/office/drawing/2014/main" id="{2F030F39-9F69-4A9B-BD5A-4AC8E10C3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6172200"/>
            <a:ext cx="3048000" cy="607470"/>
          </a:xfrm>
          <a:prstGeom prst="rect">
            <a:avLst/>
          </a:prstGeom>
        </p:spPr>
      </p:pic>
      <p:sp>
        <p:nvSpPr>
          <p:cNvPr id="6" name="TextBox 5">
            <a:extLst>
              <a:ext uri="{FF2B5EF4-FFF2-40B4-BE49-F238E27FC236}">
                <a16:creationId xmlns:a16="http://schemas.microsoft.com/office/drawing/2014/main" id="{592E5FF6-CFC3-48E9-B3A5-A9A2777FA401}"/>
              </a:ext>
            </a:extLst>
          </p:cNvPr>
          <p:cNvSpPr txBox="1"/>
          <p:nvPr/>
        </p:nvSpPr>
        <p:spPr>
          <a:xfrm>
            <a:off x="152400" y="5153561"/>
            <a:ext cx="12115800" cy="1323439"/>
          </a:xfrm>
          <a:prstGeom prst="rect">
            <a:avLst/>
          </a:prstGeom>
          <a:noFill/>
        </p:spPr>
        <p:txBody>
          <a:bodyPr wrap="square">
            <a:spAutoFit/>
          </a:bodyPr>
          <a:lstStyle/>
          <a:p>
            <a:pPr marL="457200" indent="-457200">
              <a:buFont typeface="Arial" panose="020B0604020202020204" pitchFamily="34" charset="0"/>
              <a:buChar char="•"/>
            </a:pPr>
            <a:r>
              <a:rPr lang="en-US" sz="2000" dirty="0">
                <a:latin typeface="+mj-lt"/>
              </a:rPr>
              <a:t>Maruti, Hyundai, Mahindra brands are available in all cities, they are mostly available in Delhi.</a:t>
            </a:r>
          </a:p>
          <a:p>
            <a:pPr marL="457200" indent="-457200">
              <a:buFont typeface="Arial" panose="020B0604020202020204" pitchFamily="34" charset="0"/>
              <a:buChar char="•"/>
            </a:pPr>
            <a:r>
              <a:rPr lang="en-US" sz="2000" dirty="0">
                <a:latin typeface="+mj-lt"/>
              </a:rPr>
              <a:t>ISUZU &amp; Volvo are the brands only available in Delhi.</a:t>
            </a:r>
          </a:p>
          <a:p>
            <a:pPr marL="457200" indent="-457200">
              <a:buFont typeface="Arial" panose="020B0604020202020204" pitchFamily="34" charset="0"/>
              <a:buChar char="•"/>
            </a:pPr>
            <a:r>
              <a:rPr lang="en-US" sz="2000" dirty="0">
                <a:latin typeface="+mj-lt"/>
              </a:rPr>
              <a:t>Datsun, Fiat, Jaguar, Land rover, Mitsubishi are the brands only available in Mumbai.</a:t>
            </a:r>
          </a:p>
          <a:p>
            <a:pPr marL="457200" indent="-457200">
              <a:buFont typeface="Arial" panose="020B0604020202020204" pitchFamily="34" charset="0"/>
              <a:buChar char="•"/>
            </a:pPr>
            <a:endParaRPr lang="en-IN" sz="2000" dirty="0">
              <a:latin typeface="+mj-lt"/>
            </a:endParaRPr>
          </a:p>
        </p:txBody>
      </p:sp>
      <p:pic>
        <p:nvPicPr>
          <p:cNvPr id="8" name="Picture 7">
            <a:extLst>
              <a:ext uri="{FF2B5EF4-FFF2-40B4-BE49-F238E27FC236}">
                <a16:creationId xmlns:a16="http://schemas.microsoft.com/office/drawing/2014/main" id="{C8F14A1A-3AC8-4DD1-B38C-9998CF8F2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500" y="6362700"/>
            <a:ext cx="2476500" cy="495300"/>
          </a:xfrm>
          <a:prstGeom prst="rect">
            <a:avLst/>
          </a:prstGeom>
        </p:spPr>
      </p:pic>
    </p:spTree>
    <p:extLst>
      <p:ext uri="{BB962C8B-B14F-4D97-AF65-F5344CB8AC3E}">
        <p14:creationId xmlns:p14="http://schemas.microsoft.com/office/powerpoint/2010/main" val="3800847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0" y="-65276"/>
            <a:ext cx="9753600" cy="446276"/>
          </a:xfrm>
          <a:prstGeom prst="rect">
            <a:avLst/>
          </a:prstGeom>
          <a:noFill/>
        </p:spPr>
        <p:txBody>
          <a:bodyPr wrap="square">
            <a:spAutoFit/>
          </a:bodyPr>
          <a:lstStyle/>
          <a:p>
            <a:r>
              <a:rPr lang="en-US" sz="2200" b="1" dirty="0">
                <a:latin typeface="+mj-lt"/>
              </a:rPr>
              <a:t>21) Average Price of each car in all brands</a:t>
            </a:r>
            <a:endParaRPr lang="en-IN" sz="2200" b="1" dirty="0">
              <a:latin typeface="+mj-lt"/>
            </a:endParaRPr>
          </a:p>
        </p:txBody>
      </p:sp>
      <p:pic>
        <p:nvPicPr>
          <p:cNvPr id="4" name="Picture 3">
            <a:extLst>
              <a:ext uri="{FF2B5EF4-FFF2-40B4-BE49-F238E27FC236}">
                <a16:creationId xmlns:a16="http://schemas.microsoft.com/office/drawing/2014/main" id="{A98B2FF4-9D9C-41A6-A27A-BEAF634E5E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200" y="304800"/>
            <a:ext cx="11518710" cy="5236415"/>
          </a:xfrm>
          <a:prstGeom prst="rect">
            <a:avLst/>
          </a:prstGeom>
        </p:spPr>
      </p:pic>
      <p:pic>
        <p:nvPicPr>
          <p:cNvPr id="3" name="Picture 2">
            <a:extLst>
              <a:ext uri="{FF2B5EF4-FFF2-40B4-BE49-F238E27FC236}">
                <a16:creationId xmlns:a16="http://schemas.microsoft.com/office/drawing/2014/main" id="{5C97FB43-81CD-41F1-83DF-92ED73C4E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6172200"/>
            <a:ext cx="3657600" cy="624348"/>
          </a:xfrm>
          <a:prstGeom prst="rect">
            <a:avLst/>
          </a:prstGeom>
        </p:spPr>
      </p:pic>
      <p:sp>
        <p:nvSpPr>
          <p:cNvPr id="6" name="TextBox 5">
            <a:extLst>
              <a:ext uri="{FF2B5EF4-FFF2-40B4-BE49-F238E27FC236}">
                <a16:creationId xmlns:a16="http://schemas.microsoft.com/office/drawing/2014/main" id="{E1CD3527-739D-4662-AFD7-A092D348EF4E}"/>
              </a:ext>
            </a:extLst>
          </p:cNvPr>
          <p:cNvSpPr txBox="1"/>
          <p:nvPr/>
        </p:nvSpPr>
        <p:spPr>
          <a:xfrm>
            <a:off x="152400" y="5616714"/>
            <a:ext cx="12115800" cy="707886"/>
          </a:xfrm>
          <a:prstGeom prst="rect">
            <a:avLst/>
          </a:prstGeom>
          <a:noFill/>
        </p:spPr>
        <p:txBody>
          <a:bodyPr wrap="square">
            <a:spAutoFit/>
          </a:bodyPr>
          <a:lstStyle/>
          <a:p>
            <a:pPr marL="457200" indent="-457200">
              <a:buFont typeface="Arial" panose="020B0604020202020204" pitchFamily="34" charset="0"/>
              <a:buChar char="•"/>
            </a:pPr>
            <a:r>
              <a:rPr lang="en-US" sz="2000" dirty="0">
                <a:latin typeface="+mj-lt"/>
              </a:rPr>
              <a:t>The brands with more number of outliers are Hyundai, Maruti, Renault, Honda.</a:t>
            </a:r>
          </a:p>
          <a:p>
            <a:pPr marL="457200" indent="-457200">
              <a:buFont typeface="Arial" panose="020B0604020202020204" pitchFamily="34" charset="0"/>
              <a:buChar char="•"/>
            </a:pPr>
            <a:r>
              <a:rPr lang="en-US" sz="2000" dirty="0">
                <a:latin typeface="+mj-lt"/>
              </a:rPr>
              <a:t>Toyota, Honda brands have long range of outliers.</a:t>
            </a:r>
            <a:endParaRPr lang="en-IN" sz="2000" dirty="0">
              <a:latin typeface="+mj-lt"/>
            </a:endParaRPr>
          </a:p>
        </p:txBody>
      </p:sp>
      <p:pic>
        <p:nvPicPr>
          <p:cNvPr id="8" name="Picture 7">
            <a:extLst>
              <a:ext uri="{FF2B5EF4-FFF2-40B4-BE49-F238E27FC236}">
                <a16:creationId xmlns:a16="http://schemas.microsoft.com/office/drawing/2014/main" id="{CD451EC9-BEB9-4208-97C5-D4F287C25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500" y="6359627"/>
            <a:ext cx="2476500" cy="495300"/>
          </a:xfrm>
          <a:prstGeom prst="rect">
            <a:avLst/>
          </a:prstGeom>
        </p:spPr>
      </p:pic>
    </p:spTree>
    <p:extLst>
      <p:ext uri="{BB962C8B-B14F-4D97-AF65-F5344CB8AC3E}">
        <p14:creationId xmlns:p14="http://schemas.microsoft.com/office/powerpoint/2010/main" val="2304065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0" y="-65276"/>
            <a:ext cx="9753600" cy="446276"/>
          </a:xfrm>
          <a:prstGeom prst="rect">
            <a:avLst/>
          </a:prstGeom>
          <a:noFill/>
        </p:spPr>
        <p:txBody>
          <a:bodyPr wrap="square">
            <a:spAutoFit/>
          </a:bodyPr>
          <a:lstStyle/>
          <a:p>
            <a:r>
              <a:rPr lang="en-US" sz="2200" b="1" dirty="0">
                <a:latin typeface="+mj-lt"/>
              </a:rPr>
              <a:t>22) Heatmap to check the correlation</a:t>
            </a:r>
            <a:endParaRPr lang="en-IN" sz="2200" b="1" dirty="0">
              <a:latin typeface="+mj-lt"/>
            </a:endParaRPr>
          </a:p>
        </p:txBody>
      </p:sp>
      <p:pic>
        <p:nvPicPr>
          <p:cNvPr id="4" name="Picture 3">
            <a:extLst>
              <a:ext uri="{FF2B5EF4-FFF2-40B4-BE49-F238E27FC236}">
                <a16:creationId xmlns:a16="http://schemas.microsoft.com/office/drawing/2014/main" id="{CE24A4EF-78FA-4D77-B530-B4B8B93F5D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1600" y="316849"/>
            <a:ext cx="8201755" cy="4407551"/>
          </a:xfrm>
          <a:prstGeom prst="rect">
            <a:avLst/>
          </a:prstGeom>
        </p:spPr>
      </p:pic>
      <p:pic>
        <p:nvPicPr>
          <p:cNvPr id="3" name="Picture 2">
            <a:extLst>
              <a:ext uri="{FF2B5EF4-FFF2-40B4-BE49-F238E27FC236}">
                <a16:creationId xmlns:a16="http://schemas.microsoft.com/office/drawing/2014/main" id="{2BA49591-4C93-4D5B-8C91-58A00DFC0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6096000"/>
            <a:ext cx="3886200" cy="688991"/>
          </a:xfrm>
          <a:prstGeom prst="rect">
            <a:avLst/>
          </a:prstGeom>
        </p:spPr>
      </p:pic>
      <p:sp>
        <p:nvSpPr>
          <p:cNvPr id="6" name="TextBox 5">
            <a:extLst>
              <a:ext uri="{FF2B5EF4-FFF2-40B4-BE49-F238E27FC236}">
                <a16:creationId xmlns:a16="http://schemas.microsoft.com/office/drawing/2014/main" id="{A1E6CA05-2EE2-46B8-819C-48844C1D54B7}"/>
              </a:ext>
            </a:extLst>
          </p:cNvPr>
          <p:cNvSpPr txBox="1"/>
          <p:nvPr/>
        </p:nvSpPr>
        <p:spPr>
          <a:xfrm>
            <a:off x="152400" y="4648200"/>
            <a:ext cx="12115800" cy="1938992"/>
          </a:xfrm>
          <a:prstGeom prst="rect">
            <a:avLst/>
          </a:prstGeom>
          <a:noFill/>
        </p:spPr>
        <p:txBody>
          <a:bodyPr wrap="square">
            <a:spAutoFit/>
          </a:bodyPr>
          <a:lstStyle/>
          <a:p>
            <a:pPr marL="457200" indent="-457200">
              <a:buFont typeface="Arial" panose="020B0604020202020204" pitchFamily="34" charset="0"/>
              <a:buChar char="•"/>
            </a:pPr>
            <a:r>
              <a:rPr lang="en-US" sz="2000" b="0" i="0" dirty="0">
                <a:solidFill>
                  <a:srgbClr val="232629"/>
                </a:solidFill>
                <a:effectLst/>
                <a:latin typeface="-apple-system"/>
              </a:rPr>
              <a:t> Correlation ranges from -1 to +1</a:t>
            </a:r>
            <a:r>
              <a:rPr lang="en-US" sz="2000" b="0" i="0" dirty="0">
                <a:solidFill>
                  <a:srgbClr val="232629"/>
                </a:solidFill>
                <a:effectLst/>
                <a:latin typeface="+mj-lt"/>
              </a:rPr>
              <a:t>, </a:t>
            </a:r>
            <a:r>
              <a:rPr lang="en-US" sz="2000" b="0" i="0" dirty="0">
                <a:solidFill>
                  <a:srgbClr val="232629"/>
                </a:solidFill>
                <a:effectLst/>
                <a:latin typeface="-apple-system"/>
              </a:rPr>
              <a:t>Values closer to zero means there is no linear relationship between the two variables.</a:t>
            </a:r>
          </a:p>
          <a:p>
            <a:pPr marL="457200" indent="-457200">
              <a:buFont typeface="Arial" panose="020B0604020202020204" pitchFamily="34" charset="0"/>
              <a:buChar char="•"/>
            </a:pPr>
            <a:r>
              <a:rPr lang="en-US" sz="2000" dirty="0">
                <a:solidFill>
                  <a:srgbClr val="232629"/>
                </a:solidFill>
                <a:latin typeface="-apple-system"/>
              </a:rPr>
              <a:t>The values near to 1 are more positively correlated i.e, if one variable increases the other also increases.</a:t>
            </a:r>
          </a:p>
          <a:p>
            <a:pPr marL="457200" indent="-457200">
              <a:buFont typeface="Arial" panose="020B0604020202020204" pitchFamily="34" charset="0"/>
              <a:buChar char="•"/>
            </a:pPr>
            <a:r>
              <a:rPr lang="en-US" sz="2000" dirty="0">
                <a:solidFill>
                  <a:srgbClr val="232629"/>
                </a:solidFill>
                <a:latin typeface="-apple-system"/>
              </a:rPr>
              <a:t>The values near to -1 are more negatively correlated i.e, if one variable increases the other decreases.</a:t>
            </a:r>
          </a:p>
          <a:p>
            <a:pPr marL="457200" indent="-457200">
              <a:buFont typeface="Arial" panose="020B0604020202020204" pitchFamily="34" charset="0"/>
              <a:buChar char="•"/>
            </a:pPr>
            <a:endParaRPr lang="en-US" sz="2000" dirty="0">
              <a:solidFill>
                <a:srgbClr val="232629"/>
              </a:solidFill>
              <a:latin typeface="-apple-system"/>
            </a:endParaRPr>
          </a:p>
          <a:p>
            <a:pPr marL="457200" indent="-457200">
              <a:buFont typeface="Arial" panose="020B0604020202020204" pitchFamily="34" charset="0"/>
              <a:buChar char="•"/>
            </a:pPr>
            <a:endParaRPr lang="en-IN" sz="2000" dirty="0">
              <a:latin typeface="+mj-lt"/>
            </a:endParaRPr>
          </a:p>
        </p:txBody>
      </p:sp>
    </p:spTree>
    <p:extLst>
      <p:ext uri="{BB962C8B-B14F-4D97-AF65-F5344CB8AC3E}">
        <p14:creationId xmlns:p14="http://schemas.microsoft.com/office/powerpoint/2010/main" val="3550624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DEC55-3EA4-4BCF-88B3-A6FFE270957A}"/>
              </a:ext>
            </a:extLst>
          </p:cNvPr>
          <p:cNvSpPr txBox="1"/>
          <p:nvPr/>
        </p:nvSpPr>
        <p:spPr>
          <a:xfrm>
            <a:off x="533400" y="152400"/>
            <a:ext cx="9753600" cy="707886"/>
          </a:xfrm>
          <a:prstGeom prst="rect">
            <a:avLst/>
          </a:prstGeom>
          <a:noFill/>
        </p:spPr>
        <p:txBody>
          <a:bodyPr wrap="square">
            <a:spAutoFit/>
          </a:bodyPr>
          <a:lstStyle/>
          <a:p>
            <a:r>
              <a:rPr lang="en-US" sz="4000" b="1" dirty="0">
                <a:latin typeface="+mj-lt"/>
              </a:rPr>
              <a:t>Conclusion</a:t>
            </a:r>
            <a:endParaRPr lang="en-IN" sz="4000" b="1" dirty="0">
              <a:latin typeface="+mj-lt"/>
            </a:endParaRPr>
          </a:p>
        </p:txBody>
      </p:sp>
      <p:sp>
        <p:nvSpPr>
          <p:cNvPr id="6" name="TextBox 5">
            <a:extLst>
              <a:ext uri="{FF2B5EF4-FFF2-40B4-BE49-F238E27FC236}">
                <a16:creationId xmlns:a16="http://schemas.microsoft.com/office/drawing/2014/main" id="{9F2FE0F1-58F5-49C1-9EF9-1D0179E8E4EC}"/>
              </a:ext>
            </a:extLst>
          </p:cNvPr>
          <p:cNvSpPr txBox="1"/>
          <p:nvPr/>
        </p:nvSpPr>
        <p:spPr>
          <a:xfrm>
            <a:off x="1066800" y="1524000"/>
            <a:ext cx="10287000" cy="4493538"/>
          </a:xfrm>
          <a:prstGeom prst="rect">
            <a:avLst/>
          </a:prstGeom>
          <a:noFill/>
        </p:spPr>
        <p:txBody>
          <a:bodyPr wrap="square">
            <a:spAutoFit/>
          </a:bodyPr>
          <a:lstStyle/>
          <a:p>
            <a:pPr marL="285750" indent="-285750">
              <a:buFont typeface="Arial" panose="020B0604020202020204" pitchFamily="34" charset="0"/>
              <a:buChar char="•"/>
            </a:pPr>
            <a:r>
              <a:rPr lang="en-IN" sz="2200" dirty="0">
                <a:latin typeface="+mj-lt"/>
              </a:rPr>
              <a:t> The availability of cars  in 'Delhi'(2200+) is the highest among other 4 cities.</a:t>
            </a:r>
          </a:p>
          <a:p>
            <a:pPr marL="285750" indent="-285750">
              <a:buFont typeface="Arial" panose="020B0604020202020204" pitchFamily="34" charset="0"/>
              <a:buChar char="•"/>
            </a:pPr>
            <a:r>
              <a:rPr lang="en-IN" sz="2200" dirty="0">
                <a:latin typeface="+mj-lt"/>
              </a:rPr>
              <a:t>Compared to other 4 cities 'Hyderabad'(415+) has less available cars.</a:t>
            </a:r>
          </a:p>
          <a:p>
            <a:pPr marL="285750" indent="-285750">
              <a:buFont typeface="Arial" panose="020B0604020202020204" pitchFamily="34" charset="0"/>
              <a:buChar char="•"/>
            </a:pPr>
            <a:r>
              <a:rPr lang="en-IN" sz="2200" dirty="0">
                <a:latin typeface="+mj-lt"/>
              </a:rPr>
              <a:t> 'Maruti' brand cars are widely available with a count of around 2800 cars in all the cities, followed by Hyundai(1240+), Honda(449), Toyota(280+)</a:t>
            </a:r>
          </a:p>
          <a:p>
            <a:pPr marL="285750" indent="-285750">
              <a:buFont typeface="Arial" panose="020B0604020202020204" pitchFamily="34" charset="0"/>
              <a:buChar char="•"/>
            </a:pPr>
            <a:r>
              <a:rPr lang="en-IN" sz="2200" dirty="0">
                <a:latin typeface="+mj-lt"/>
              </a:rPr>
              <a:t>Around 3660+ cars runs with petrol.</a:t>
            </a:r>
          </a:p>
          <a:p>
            <a:pPr marL="285750" indent="-285750">
              <a:buFont typeface="Arial" panose="020B0604020202020204" pitchFamily="34" charset="0"/>
              <a:buChar char="•"/>
            </a:pPr>
            <a:endParaRPr lang="en-IN" sz="2200" dirty="0">
              <a:latin typeface="+mj-lt"/>
            </a:endParaRPr>
          </a:p>
          <a:p>
            <a:r>
              <a:rPr lang="en-IN" sz="2200" b="1" dirty="0">
                <a:latin typeface="+mj-lt"/>
              </a:rPr>
              <a:t>High budget car among all cities:</a:t>
            </a:r>
          </a:p>
          <a:p>
            <a:endParaRPr lang="en-IN" sz="2200" b="1" dirty="0">
              <a:latin typeface="+mj-lt"/>
            </a:endParaRPr>
          </a:p>
          <a:p>
            <a:pPr marL="285750" indent="-285750">
              <a:buFont typeface="Arial" panose="020B0604020202020204" pitchFamily="34" charset="0"/>
              <a:buChar char="•"/>
            </a:pPr>
            <a:r>
              <a:rPr lang="en-IN" sz="2200" dirty="0">
                <a:latin typeface="+mj-lt"/>
              </a:rPr>
              <a:t>Toyota Land CruiserLC200 VX 2 PREMIUM (3495000/-), 2010 Model, available in Mumbai.</a:t>
            </a:r>
          </a:p>
          <a:p>
            <a:r>
              <a:rPr lang="en-IN" sz="2200" b="1" dirty="0">
                <a:latin typeface="+mj-lt"/>
              </a:rPr>
              <a:t>Low budget car among all cities:</a:t>
            </a:r>
          </a:p>
          <a:p>
            <a:endParaRPr lang="en-IN" sz="2200" b="1" dirty="0">
              <a:latin typeface="+mj-lt"/>
            </a:endParaRPr>
          </a:p>
          <a:p>
            <a:pPr marL="285750" indent="-285750">
              <a:buFont typeface="Arial" panose="020B0604020202020204" pitchFamily="34" charset="0"/>
              <a:buChar char="•"/>
            </a:pPr>
            <a:r>
              <a:rPr lang="en-IN" sz="2200" dirty="0">
                <a:latin typeface="+mj-lt"/>
              </a:rPr>
              <a:t>Maruti AltoLX (91000/-), 2008 Model, available in Delhi</a:t>
            </a:r>
          </a:p>
        </p:txBody>
      </p:sp>
    </p:spTree>
    <p:extLst>
      <p:ext uri="{BB962C8B-B14F-4D97-AF65-F5344CB8AC3E}">
        <p14:creationId xmlns:p14="http://schemas.microsoft.com/office/powerpoint/2010/main" val="2401107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CB73AF-66EF-481F-AA0F-190B2F5AB05D}"/>
              </a:ext>
            </a:extLst>
          </p:cNvPr>
          <p:cNvSpPr>
            <a:spLocks noGrp="1"/>
          </p:cNvSpPr>
          <p:nvPr>
            <p:ph type="title"/>
          </p:nvPr>
        </p:nvSpPr>
        <p:spPr>
          <a:xfrm>
            <a:off x="457200" y="381000"/>
            <a:ext cx="7782306" cy="1231106"/>
          </a:xfrm>
        </p:spPr>
        <p:txBody>
          <a:bodyPr/>
          <a:lstStyle/>
          <a:p>
            <a:r>
              <a:rPr lang="en-US" sz="4000" dirty="0">
                <a:latin typeface="+mj-lt"/>
              </a:rPr>
              <a:t>My Experience after the project</a:t>
            </a:r>
            <a:endParaRPr lang="en-IN" sz="4000" dirty="0">
              <a:latin typeface="+mj-lt"/>
            </a:endParaRPr>
          </a:p>
        </p:txBody>
      </p:sp>
      <p:sp>
        <p:nvSpPr>
          <p:cNvPr id="6" name="Title 4">
            <a:extLst>
              <a:ext uri="{FF2B5EF4-FFF2-40B4-BE49-F238E27FC236}">
                <a16:creationId xmlns:a16="http://schemas.microsoft.com/office/drawing/2014/main" id="{E05F6638-94F3-4099-BF85-0D787481BD7F}"/>
              </a:ext>
            </a:extLst>
          </p:cNvPr>
          <p:cNvSpPr txBox="1">
            <a:spLocks/>
          </p:cNvSpPr>
          <p:nvPr/>
        </p:nvSpPr>
        <p:spPr>
          <a:xfrm>
            <a:off x="609600" y="1447800"/>
            <a:ext cx="10820400" cy="2400657"/>
          </a:xfrm>
          <a:prstGeom prst="rect">
            <a:avLst/>
          </a:prstGeom>
        </p:spPr>
        <p:txBody>
          <a:bodyPr wrap="square" lIns="0" tIns="0" rIns="0" bIns="0">
            <a:spAutoFit/>
          </a:bodyPr>
          <a:lstStyle>
            <a:lvl1pPr>
              <a:defRPr sz="6000" b="0" i="0">
                <a:solidFill>
                  <a:schemeClr val="tx1"/>
                </a:solidFill>
                <a:latin typeface="Calibri Light"/>
                <a:ea typeface="+mj-ea"/>
                <a:cs typeface="Calibri Light"/>
              </a:defRPr>
            </a:lvl1pPr>
          </a:lstStyle>
          <a:p>
            <a:pPr marL="457200" indent="-457200">
              <a:buFont typeface="Wingdings" panose="05000000000000000000" pitchFamily="2" charset="2"/>
              <a:buChar char="v"/>
            </a:pPr>
            <a:r>
              <a:rPr lang="en-US" sz="2600" kern="0" dirty="0">
                <a:latin typeface="+mj-lt"/>
              </a:rPr>
              <a:t>Since its an infinite scrolling website, I’ve faced some difficulties when collecting the data from the website.</a:t>
            </a:r>
          </a:p>
          <a:p>
            <a:pPr marL="457200" indent="-457200">
              <a:buFont typeface="Wingdings" panose="05000000000000000000" pitchFamily="2" charset="2"/>
              <a:buChar char="v"/>
            </a:pPr>
            <a:endParaRPr lang="en-US" sz="2600" kern="0" dirty="0">
              <a:latin typeface="+mj-lt"/>
            </a:endParaRPr>
          </a:p>
          <a:p>
            <a:pPr marL="457200" indent="-457200">
              <a:buFont typeface="Wingdings" panose="05000000000000000000" pitchFamily="2" charset="2"/>
              <a:buChar char="v"/>
            </a:pPr>
            <a:r>
              <a:rPr lang="en-US" sz="2600" kern="0" dirty="0">
                <a:latin typeface="+mj-lt"/>
              </a:rPr>
              <a:t>Thus, I’ve learnt the things required to scrape any kind of website.</a:t>
            </a:r>
          </a:p>
          <a:p>
            <a:pPr marL="457200" indent="-457200">
              <a:buFont typeface="Wingdings" panose="05000000000000000000" pitchFamily="2" charset="2"/>
              <a:buChar char="v"/>
            </a:pPr>
            <a:endParaRPr lang="en-US" sz="2600" kern="0" dirty="0">
              <a:latin typeface="+mj-lt"/>
            </a:endParaRPr>
          </a:p>
          <a:p>
            <a:pPr marL="457200" indent="-457200">
              <a:buFont typeface="Wingdings" panose="05000000000000000000" pitchFamily="2" charset="2"/>
              <a:buChar char="v"/>
            </a:pPr>
            <a:r>
              <a:rPr lang="en-US" sz="2600" kern="0" dirty="0">
                <a:latin typeface="+mj-lt"/>
              </a:rPr>
              <a:t>Now, I’m very much confident about web scraping.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91000" y="228600"/>
            <a:ext cx="5839206" cy="690574"/>
          </a:xfrm>
          <a:prstGeom prst="rect">
            <a:avLst/>
          </a:prstGeom>
        </p:spPr>
        <p:txBody>
          <a:bodyPr vert="horz" wrap="square" lIns="0" tIns="13335" rIns="0" bIns="0" rtlCol="0">
            <a:spAutoFit/>
          </a:bodyPr>
          <a:lstStyle/>
          <a:p>
            <a:pPr marL="12700">
              <a:lnSpc>
                <a:spcPct val="100000"/>
              </a:lnSpc>
              <a:spcBef>
                <a:spcPts val="105"/>
              </a:spcBef>
            </a:pPr>
            <a:r>
              <a:rPr lang="en-US" sz="4400" dirty="0">
                <a:solidFill>
                  <a:srgbClr val="C00000"/>
                </a:solidFill>
                <a:latin typeface="Arial MT"/>
                <a:cs typeface="Arial MT"/>
              </a:rPr>
              <a:t>Future Scope </a:t>
            </a:r>
            <a:endParaRPr sz="4400" dirty="0">
              <a:latin typeface="Arial MT"/>
              <a:cs typeface="Arial MT"/>
            </a:endParaRPr>
          </a:p>
        </p:txBody>
      </p:sp>
      <p:sp>
        <p:nvSpPr>
          <p:cNvPr id="5" name="Title 4">
            <a:extLst>
              <a:ext uri="{FF2B5EF4-FFF2-40B4-BE49-F238E27FC236}">
                <a16:creationId xmlns:a16="http://schemas.microsoft.com/office/drawing/2014/main" id="{13A99BAE-E84D-4799-BD09-031C077DF576}"/>
              </a:ext>
            </a:extLst>
          </p:cNvPr>
          <p:cNvSpPr txBox="1">
            <a:spLocks/>
          </p:cNvSpPr>
          <p:nvPr/>
        </p:nvSpPr>
        <p:spPr>
          <a:xfrm>
            <a:off x="609600" y="1447800"/>
            <a:ext cx="10820400" cy="2400657"/>
          </a:xfrm>
          <a:prstGeom prst="rect">
            <a:avLst/>
          </a:prstGeom>
        </p:spPr>
        <p:txBody>
          <a:bodyPr wrap="square" lIns="0" tIns="0" rIns="0" bIns="0">
            <a:spAutoFit/>
          </a:bodyPr>
          <a:lstStyle>
            <a:lvl1pPr>
              <a:defRPr sz="6000" b="0" i="0">
                <a:solidFill>
                  <a:schemeClr val="tx1"/>
                </a:solidFill>
                <a:latin typeface="Calibri Light"/>
                <a:ea typeface="+mj-ea"/>
                <a:cs typeface="Calibri Light"/>
              </a:defRPr>
            </a:lvl1pPr>
          </a:lstStyle>
          <a:p>
            <a:pPr marL="457200" indent="-457200">
              <a:buFont typeface="Wingdings" panose="05000000000000000000" pitchFamily="2" charset="2"/>
              <a:buChar char="v"/>
            </a:pPr>
            <a:r>
              <a:rPr lang="en-US" sz="2600" kern="0" dirty="0">
                <a:latin typeface="+mj-lt"/>
              </a:rPr>
              <a:t>Since ‘Cars24’ is a dynamic website, the data in this website changes every minute. To analyze the data, every time the code has to be updated.</a:t>
            </a:r>
          </a:p>
          <a:p>
            <a:endParaRPr lang="en-US" sz="2600" kern="0" dirty="0">
              <a:latin typeface="+mj-lt"/>
            </a:endParaRPr>
          </a:p>
          <a:p>
            <a:pPr marL="457200" indent="-457200">
              <a:buFont typeface="Wingdings" panose="05000000000000000000" pitchFamily="2" charset="2"/>
              <a:buChar char="v"/>
            </a:pPr>
            <a:r>
              <a:rPr lang="en-US" sz="2600" kern="0" dirty="0">
                <a:latin typeface="+mj-lt"/>
              </a:rPr>
              <a:t>This analysis will be helpful for the customers / dealers while buying or selling a car.</a:t>
            </a:r>
          </a:p>
          <a:p>
            <a:pPr marL="457200" indent="-457200">
              <a:buFont typeface="Wingdings" panose="05000000000000000000" pitchFamily="2" charset="2"/>
              <a:buChar char="v"/>
            </a:pPr>
            <a:endParaRPr lang="en-US" sz="2600" kern="0" dirty="0">
              <a:latin typeface="+mj-lt"/>
            </a:endParaRPr>
          </a:p>
        </p:txBody>
      </p:sp>
    </p:spTree>
    <p:extLst>
      <p:ext uri="{BB962C8B-B14F-4D97-AF65-F5344CB8AC3E}">
        <p14:creationId xmlns:p14="http://schemas.microsoft.com/office/powerpoint/2010/main" val="4293931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66332" y="1850135"/>
            <a:ext cx="4465320" cy="2834640"/>
          </a:xfrm>
          <a:prstGeom prst="rect">
            <a:avLst/>
          </a:prstGeom>
        </p:spPr>
      </p:pic>
      <p:sp>
        <p:nvSpPr>
          <p:cNvPr id="3" name="object 3"/>
          <p:cNvSpPr txBox="1">
            <a:spLocks noGrp="1"/>
          </p:cNvSpPr>
          <p:nvPr>
            <p:ph type="title"/>
          </p:nvPr>
        </p:nvSpPr>
        <p:spPr>
          <a:xfrm>
            <a:off x="1323594" y="2998977"/>
            <a:ext cx="3277235" cy="696595"/>
          </a:xfrm>
          <a:prstGeom prst="rect">
            <a:avLst/>
          </a:prstGeom>
        </p:spPr>
        <p:txBody>
          <a:bodyPr vert="horz" wrap="square" lIns="0" tIns="13335" rIns="0" bIns="0" rtlCol="0">
            <a:spAutoFit/>
          </a:bodyPr>
          <a:lstStyle/>
          <a:p>
            <a:pPr marL="12700">
              <a:lnSpc>
                <a:spcPct val="100000"/>
              </a:lnSpc>
              <a:spcBef>
                <a:spcPts val="105"/>
              </a:spcBef>
            </a:pPr>
            <a:r>
              <a:rPr sz="4400" dirty="0">
                <a:solidFill>
                  <a:srgbClr val="C00000"/>
                </a:solidFill>
                <a:latin typeface="Arial MT"/>
                <a:cs typeface="Arial MT"/>
              </a:rPr>
              <a:t>THANK</a:t>
            </a:r>
            <a:r>
              <a:rPr sz="4400" spc="-170" dirty="0">
                <a:solidFill>
                  <a:srgbClr val="C00000"/>
                </a:solidFill>
                <a:latin typeface="Arial MT"/>
                <a:cs typeface="Arial MT"/>
              </a:rPr>
              <a:t> </a:t>
            </a:r>
            <a:r>
              <a:rPr sz="4400" dirty="0">
                <a:solidFill>
                  <a:srgbClr val="C00000"/>
                </a:solidFill>
                <a:latin typeface="Arial MT"/>
                <a:cs typeface="Arial MT"/>
              </a:rPr>
              <a:t>YOU</a:t>
            </a:r>
            <a:endParaRPr sz="4400">
              <a:latin typeface="Arial MT"/>
              <a:cs typeface="Arial MT"/>
            </a:endParaRPr>
          </a:p>
        </p:txBody>
      </p:sp>
    </p:spTree>
    <p:extLst>
      <p:ext uri="{BB962C8B-B14F-4D97-AF65-F5344CB8AC3E}">
        <p14:creationId xmlns:p14="http://schemas.microsoft.com/office/powerpoint/2010/main" val="242054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513C2856-0B1B-4614-A3A6-B24A1FCE3202}"/>
              </a:ext>
            </a:extLst>
          </p:cNvPr>
          <p:cNvSpPr txBox="1">
            <a:spLocks noGrp="1"/>
          </p:cNvSpPr>
          <p:nvPr>
            <p:ph type="title"/>
          </p:nvPr>
        </p:nvSpPr>
        <p:spPr>
          <a:xfrm>
            <a:off x="1295400" y="609600"/>
            <a:ext cx="9372600" cy="1718419"/>
          </a:xfrm>
          <a:prstGeom prst="rect">
            <a:avLst/>
          </a:prstGeom>
        </p:spPr>
        <p:txBody>
          <a:bodyPr vert="horz" wrap="square" lIns="0" tIns="452120" rIns="0" bIns="0" rtlCol="0">
            <a:spAutoFit/>
          </a:bodyPr>
          <a:lstStyle/>
          <a:p>
            <a:pPr algn="ctr">
              <a:lnSpc>
                <a:spcPct val="100000"/>
              </a:lnSpc>
              <a:spcBef>
                <a:spcPts val="3560"/>
              </a:spcBef>
            </a:pPr>
            <a:r>
              <a:rPr lang="en-US" sz="5400" b="1" spc="-35" dirty="0">
                <a:latin typeface="+mj-lt"/>
              </a:rPr>
              <a:t>Problem Statement:</a:t>
            </a:r>
            <a:br>
              <a:rPr lang="en-US" sz="2800" b="1" spc="-35" dirty="0">
                <a:latin typeface="Calibri"/>
                <a:cs typeface="Calibri"/>
              </a:rPr>
            </a:br>
            <a:endParaRPr sz="2800" spc="-5" dirty="0"/>
          </a:p>
        </p:txBody>
      </p:sp>
      <p:sp>
        <p:nvSpPr>
          <p:cNvPr id="7" name="TextBox 6">
            <a:extLst>
              <a:ext uri="{FF2B5EF4-FFF2-40B4-BE49-F238E27FC236}">
                <a16:creationId xmlns:a16="http://schemas.microsoft.com/office/drawing/2014/main" id="{64473C51-128D-40A9-B91E-AD58D5AE4370}"/>
              </a:ext>
            </a:extLst>
          </p:cNvPr>
          <p:cNvSpPr txBox="1"/>
          <p:nvPr/>
        </p:nvSpPr>
        <p:spPr>
          <a:xfrm>
            <a:off x="1714500" y="2905780"/>
            <a:ext cx="8763000" cy="523220"/>
          </a:xfrm>
          <a:prstGeom prst="rect">
            <a:avLst/>
          </a:prstGeom>
          <a:noFill/>
        </p:spPr>
        <p:txBody>
          <a:bodyPr wrap="square">
            <a:spAutoFit/>
          </a:bodyPr>
          <a:lstStyle/>
          <a:p>
            <a:r>
              <a:rPr lang="en-US" sz="2800" spc="-35" dirty="0">
                <a:latin typeface="Calibri"/>
                <a:cs typeface="Calibri"/>
              </a:rPr>
              <a:t>Analyze &amp; visualize data of used cars from Cars24 website</a:t>
            </a:r>
            <a:endParaRPr lang="en-IN" sz="2800" dirty="0"/>
          </a:p>
        </p:txBody>
      </p:sp>
    </p:spTree>
    <p:extLst>
      <p:ext uri="{BB962C8B-B14F-4D97-AF65-F5344CB8AC3E}">
        <p14:creationId xmlns:p14="http://schemas.microsoft.com/office/powerpoint/2010/main" val="418217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04800"/>
            <a:ext cx="9372600" cy="948978"/>
          </a:xfrm>
          <a:prstGeom prst="rect">
            <a:avLst/>
          </a:prstGeom>
        </p:spPr>
        <p:txBody>
          <a:bodyPr vert="horz" wrap="square" lIns="0" tIns="452120" rIns="0" bIns="0" rtlCol="0">
            <a:spAutoFit/>
          </a:bodyPr>
          <a:lstStyle/>
          <a:p>
            <a:pPr algn="ctr">
              <a:lnSpc>
                <a:spcPct val="100000"/>
              </a:lnSpc>
              <a:spcBef>
                <a:spcPts val="3560"/>
              </a:spcBef>
            </a:pPr>
            <a:r>
              <a:rPr lang="en-US" sz="3200" b="1" spc="-35" dirty="0">
                <a:latin typeface="+mj-lt"/>
              </a:rPr>
              <a:t>Explanation about Use case title and domain</a:t>
            </a:r>
            <a:endParaRPr sz="3200" b="1" spc="-5" dirty="0">
              <a:latin typeface="+mj-lt"/>
            </a:endParaRPr>
          </a:p>
        </p:txBody>
      </p:sp>
      <p:sp>
        <p:nvSpPr>
          <p:cNvPr id="3" name="object 2">
            <a:extLst>
              <a:ext uri="{FF2B5EF4-FFF2-40B4-BE49-F238E27FC236}">
                <a16:creationId xmlns:a16="http://schemas.microsoft.com/office/drawing/2014/main" id="{0E55E99D-66C4-4028-B7A7-CA4E36A577AE}"/>
              </a:ext>
            </a:extLst>
          </p:cNvPr>
          <p:cNvSpPr txBox="1">
            <a:spLocks/>
          </p:cNvSpPr>
          <p:nvPr/>
        </p:nvSpPr>
        <p:spPr>
          <a:xfrm>
            <a:off x="609600" y="1600200"/>
            <a:ext cx="10363200" cy="4888518"/>
          </a:xfrm>
          <a:prstGeom prst="rect">
            <a:avLst/>
          </a:prstGeom>
        </p:spPr>
        <p:txBody>
          <a:bodyPr vert="horz" wrap="square" lIns="0" tIns="452120" rIns="0" bIns="0" rtlCol="0">
            <a:spAutoFit/>
          </a:bodyPr>
          <a:lstStyle>
            <a:lvl1pPr>
              <a:defRPr sz="6000" b="0" i="0">
                <a:solidFill>
                  <a:schemeClr val="tx1"/>
                </a:solidFill>
                <a:latin typeface="Calibri Light"/>
                <a:ea typeface="+mj-ea"/>
                <a:cs typeface="Calibri Light"/>
              </a:defRPr>
            </a:lvl1pPr>
          </a:lstStyle>
          <a:p>
            <a:pPr marL="457200" indent="-457200" algn="just">
              <a:spcBef>
                <a:spcPts val="3560"/>
              </a:spcBef>
              <a:buFont typeface="Arial" panose="020B0604020202020204" pitchFamily="34" charset="0"/>
              <a:buChar char="•"/>
            </a:pPr>
            <a:r>
              <a:rPr lang="en-US" sz="2400" kern="0" spc="-5" dirty="0">
                <a:latin typeface="+mj-lt"/>
              </a:rPr>
              <a:t>The title of the project  comes under the domain of “Automobile Industry”.</a:t>
            </a:r>
          </a:p>
          <a:p>
            <a:pPr marL="457200" indent="-457200" algn="just">
              <a:spcBef>
                <a:spcPts val="3560"/>
              </a:spcBef>
              <a:buFont typeface="Arial" panose="020B0604020202020204" pitchFamily="34" charset="0"/>
              <a:buChar char="•"/>
            </a:pPr>
            <a:r>
              <a:rPr lang="en-US" sz="2400" kern="0" spc="-5" dirty="0">
                <a:latin typeface="+mj-lt"/>
              </a:rPr>
              <a:t>The main aim of this project is to analyze the data about the used cars based on different features and to give a detailed analysis by visualizing them.</a:t>
            </a:r>
          </a:p>
          <a:p>
            <a:pPr marL="457200" indent="-457200" algn="just">
              <a:spcBef>
                <a:spcPts val="3560"/>
              </a:spcBef>
              <a:buFont typeface="Arial" panose="020B0604020202020204" pitchFamily="34" charset="0"/>
              <a:buChar char="•"/>
            </a:pPr>
            <a:r>
              <a:rPr lang="en-US" sz="2400" kern="0" spc="-5" dirty="0">
                <a:latin typeface="+mj-lt"/>
              </a:rPr>
              <a:t>This analysis will be helpful for the customers who are planning to buy a used car based on different features.</a:t>
            </a:r>
          </a:p>
          <a:p>
            <a:pPr marL="457200" indent="-457200" algn="just">
              <a:spcBef>
                <a:spcPts val="3560"/>
              </a:spcBef>
              <a:buFont typeface="Arial" panose="020B0604020202020204" pitchFamily="34" charset="0"/>
              <a:buChar char="•"/>
            </a:pPr>
            <a:endParaRPr lang="en-US" sz="2400" kern="0" spc="-5" dirty="0">
              <a:latin typeface="+mj-lt"/>
            </a:endParaRPr>
          </a:p>
          <a:p>
            <a:pPr marL="457200" indent="-457200" algn="just">
              <a:spcBef>
                <a:spcPts val="3560"/>
              </a:spcBef>
              <a:buFont typeface="Arial" panose="020B0604020202020204" pitchFamily="34" charset="0"/>
              <a:buChar char="•"/>
            </a:pPr>
            <a:endParaRPr lang="en-US" sz="2400" kern="0" spc="-5" dirty="0">
              <a:latin typeface="+mj-lt"/>
            </a:endParaRPr>
          </a:p>
        </p:txBody>
      </p:sp>
    </p:spTree>
    <p:extLst>
      <p:ext uri="{BB962C8B-B14F-4D97-AF65-F5344CB8AC3E}">
        <p14:creationId xmlns:p14="http://schemas.microsoft.com/office/powerpoint/2010/main" val="2643262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9700" y="-152400"/>
            <a:ext cx="9372600" cy="1379865"/>
          </a:xfrm>
          <a:prstGeom prst="rect">
            <a:avLst/>
          </a:prstGeom>
        </p:spPr>
        <p:txBody>
          <a:bodyPr vert="horz" wrap="square" lIns="0" tIns="452120" rIns="0" bIns="0" rtlCol="0">
            <a:spAutoFit/>
          </a:bodyPr>
          <a:lstStyle/>
          <a:p>
            <a:pPr algn="ctr">
              <a:lnSpc>
                <a:spcPct val="100000"/>
              </a:lnSpc>
              <a:spcBef>
                <a:spcPts val="3560"/>
              </a:spcBef>
            </a:pPr>
            <a:r>
              <a:rPr lang="en-US" b="1" spc="-35" dirty="0">
                <a:latin typeface="+mj-lt"/>
              </a:rPr>
              <a:t>Website for Scraping Data</a:t>
            </a:r>
            <a:endParaRPr b="1" spc="-5" dirty="0">
              <a:latin typeface="+mj-lt"/>
            </a:endParaRPr>
          </a:p>
        </p:txBody>
      </p:sp>
      <p:sp>
        <p:nvSpPr>
          <p:cNvPr id="3" name="object 2">
            <a:extLst>
              <a:ext uri="{FF2B5EF4-FFF2-40B4-BE49-F238E27FC236}">
                <a16:creationId xmlns:a16="http://schemas.microsoft.com/office/drawing/2014/main" id="{B2996AC8-F392-4CC2-A4AE-3CAC8F8F8F56}"/>
              </a:ext>
            </a:extLst>
          </p:cNvPr>
          <p:cNvSpPr txBox="1">
            <a:spLocks/>
          </p:cNvSpPr>
          <p:nvPr/>
        </p:nvSpPr>
        <p:spPr>
          <a:xfrm>
            <a:off x="990600" y="1143000"/>
            <a:ext cx="9372600" cy="2149306"/>
          </a:xfrm>
          <a:prstGeom prst="rect">
            <a:avLst/>
          </a:prstGeom>
        </p:spPr>
        <p:txBody>
          <a:bodyPr vert="horz" wrap="square" lIns="0" tIns="452120" rIns="0" bIns="0" rtlCol="0">
            <a:spAutoFit/>
          </a:bodyPr>
          <a:lstStyle>
            <a:lvl1pPr>
              <a:defRPr sz="6000" b="0" i="0">
                <a:solidFill>
                  <a:schemeClr val="tx1"/>
                </a:solidFill>
                <a:latin typeface="Calibri Light"/>
                <a:ea typeface="+mj-ea"/>
                <a:cs typeface="Calibri Light"/>
              </a:defRPr>
            </a:lvl1pPr>
          </a:lstStyle>
          <a:p>
            <a:pPr marL="457200" indent="-457200" algn="just">
              <a:spcBef>
                <a:spcPts val="3560"/>
              </a:spcBef>
              <a:buFont typeface="Wingdings" panose="05000000000000000000" pitchFamily="2" charset="2"/>
              <a:buChar char="v"/>
            </a:pPr>
            <a:r>
              <a:rPr lang="en-US" sz="2600" kern="0" spc="-35" dirty="0">
                <a:latin typeface="+mj-lt"/>
              </a:rPr>
              <a:t>The website used in this project to scrape the data is </a:t>
            </a:r>
            <a:r>
              <a:rPr lang="en-US" sz="2600" kern="0" spc="-35" dirty="0">
                <a:latin typeface="+mj-lt"/>
                <a:hlinkClick r:id="rId2"/>
              </a:rPr>
              <a:t>Cars24</a:t>
            </a:r>
            <a:endParaRPr lang="en-US" sz="2600" kern="0" spc="-35" dirty="0">
              <a:latin typeface="+mj-lt"/>
            </a:endParaRPr>
          </a:p>
          <a:p>
            <a:pPr marL="457200" indent="-457200">
              <a:buFont typeface="Wingdings" panose="05000000000000000000" pitchFamily="2" charset="2"/>
              <a:buChar char="v"/>
            </a:pPr>
            <a:r>
              <a:rPr lang="en-US" sz="2600" dirty="0">
                <a:latin typeface="+mj-lt"/>
              </a:rPr>
              <a:t>Used cars data extracted from following 5 </a:t>
            </a:r>
            <a:r>
              <a:rPr lang="en-US" sz="2800" dirty="0">
                <a:latin typeface="+mj-lt"/>
              </a:rPr>
              <a:t>cities:</a:t>
            </a:r>
          </a:p>
          <a:p>
            <a:pPr algn="just">
              <a:spcBef>
                <a:spcPts val="3560"/>
              </a:spcBef>
            </a:pPr>
            <a:endParaRPr lang="en-US" sz="2600" kern="0" spc="-5" dirty="0">
              <a:latin typeface="+mj-lt"/>
            </a:endParaRPr>
          </a:p>
        </p:txBody>
      </p:sp>
      <p:sp>
        <p:nvSpPr>
          <p:cNvPr id="6" name="TextBox 5">
            <a:extLst>
              <a:ext uri="{FF2B5EF4-FFF2-40B4-BE49-F238E27FC236}">
                <a16:creationId xmlns:a16="http://schemas.microsoft.com/office/drawing/2014/main" id="{F4AA1BAD-7734-4E65-B823-7D0AF05057AD}"/>
              </a:ext>
            </a:extLst>
          </p:cNvPr>
          <p:cNvSpPr txBox="1"/>
          <p:nvPr/>
        </p:nvSpPr>
        <p:spPr>
          <a:xfrm>
            <a:off x="1468694" y="2540071"/>
            <a:ext cx="8763000" cy="2492990"/>
          </a:xfrm>
          <a:prstGeom prst="rect">
            <a:avLst/>
          </a:prstGeom>
          <a:noFill/>
        </p:spPr>
        <p:txBody>
          <a:bodyPr wrap="square">
            <a:spAutoFit/>
          </a:bodyPr>
          <a:lstStyle/>
          <a:p>
            <a:endParaRPr lang="en-US" sz="2600" dirty="0"/>
          </a:p>
          <a:p>
            <a:pPr marL="971550" lvl="1" indent="-514350">
              <a:buFont typeface="+mj-lt"/>
              <a:buAutoNum type="arabicParenR"/>
            </a:pPr>
            <a:r>
              <a:rPr lang="en-US" sz="2600" dirty="0"/>
              <a:t>Hyderabad</a:t>
            </a:r>
          </a:p>
          <a:p>
            <a:pPr marL="971550" lvl="1" indent="-514350">
              <a:buFont typeface="+mj-lt"/>
              <a:buAutoNum type="arabicParenR"/>
            </a:pPr>
            <a:r>
              <a:rPr lang="en-US" sz="2600" dirty="0"/>
              <a:t>Delhi</a:t>
            </a:r>
          </a:p>
          <a:p>
            <a:pPr marL="971550" lvl="1" indent="-514350">
              <a:buFont typeface="+mj-lt"/>
              <a:buAutoNum type="arabicParenR"/>
            </a:pPr>
            <a:r>
              <a:rPr lang="en-US" sz="2600" dirty="0"/>
              <a:t>Mumbai</a:t>
            </a:r>
          </a:p>
          <a:p>
            <a:pPr marL="971550" lvl="1" indent="-514350">
              <a:buFont typeface="+mj-lt"/>
              <a:buAutoNum type="arabicParenR"/>
            </a:pPr>
            <a:r>
              <a:rPr lang="en-US" sz="2600" dirty="0"/>
              <a:t>Bangalore</a:t>
            </a:r>
          </a:p>
          <a:p>
            <a:pPr marL="971550" lvl="1" indent="-514350">
              <a:buFont typeface="+mj-lt"/>
              <a:buAutoNum type="arabicParenR"/>
            </a:pPr>
            <a:r>
              <a:rPr lang="en-US" sz="2600" dirty="0"/>
              <a:t>Chennai</a:t>
            </a:r>
            <a:endParaRPr lang="en-IN" sz="2600" dirty="0"/>
          </a:p>
        </p:txBody>
      </p:sp>
    </p:spTree>
    <p:extLst>
      <p:ext uri="{BB962C8B-B14F-4D97-AF65-F5344CB8AC3E}">
        <p14:creationId xmlns:p14="http://schemas.microsoft.com/office/powerpoint/2010/main" val="265928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5B2A1DF-7907-4370-94AC-DF18ADFC9CDC}"/>
              </a:ext>
            </a:extLst>
          </p:cNvPr>
          <p:cNvSpPr txBox="1">
            <a:spLocks noGrp="1"/>
          </p:cNvSpPr>
          <p:nvPr>
            <p:ph type="title"/>
          </p:nvPr>
        </p:nvSpPr>
        <p:spPr>
          <a:xfrm>
            <a:off x="1219200" y="-248533"/>
            <a:ext cx="9372600" cy="1010533"/>
          </a:xfrm>
          <a:prstGeom prst="rect">
            <a:avLst/>
          </a:prstGeom>
        </p:spPr>
        <p:txBody>
          <a:bodyPr vert="horz" wrap="square" lIns="0" tIns="452120" rIns="0" bIns="0" rtlCol="0">
            <a:spAutoFit/>
          </a:bodyPr>
          <a:lstStyle/>
          <a:p>
            <a:pPr algn="ctr">
              <a:lnSpc>
                <a:spcPct val="100000"/>
              </a:lnSpc>
              <a:spcBef>
                <a:spcPts val="3560"/>
              </a:spcBef>
            </a:pPr>
            <a:r>
              <a:rPr lang="en-US" sz="3600" b="1" spc="-35" dirty="0">
                <a:latin typeface="+mj-lt"/>
              </a:rPr>
              <a:t>Tools &amp; Techniques</a:t>
            </a:r>
            <a:endParaRPr b="1" spc="-5" dirty="0"/>
          </a:p>
        </p:txBody>
      </p:sp>
      <p:sp>
        <p:nvSpPr>
          <p:cNvPr id="3" name="object 2">
            <a:extLst>
              <a:ext uri="{FF2B5EF4-FFF2-40B4-BE49-F238E27FC236}">
                <a16:creationId xmlns:a16="http://schemas.microsoft.com/office/drawing/2014/main" id="{FC84A8F8-A729-49E7-A914-DB99BA92B86E}"/>
              </a:ext>
            </a:extLst>
          </p:cNvPr>
          <p:cNvSpPr txBox="1">
            <a:spLocks/>
          </p:cNvSpPr>
          <p:nvPr/>
        </p:nvSpPr>
        <p:spPr>
          <a:xfrm>
            <a:off x="924232" y="691259"/>
            <a:ext cx="1371600" cy="1010533"/>
          </a:xfrm>
          <a:prstGeom prst="rect">
            <a:avLst/>
          </a:prstGeom>
        </p:spPr>
        <p:txBody>
          <a:bodyPr vert="horz" wrap="square" lIns="0" tIns="452120" rIns="0" bIns="0" rtlCol="0">
            <a:spAutoFit/>
          </a:bodyPr>
          <a:lstStyle>
            <a:lvl1pPr>
              <a:defRPr sz="6000" b="0" i="0">
                <a:solidFill>
                  <a:schemeClr val="tx1"/>
                </a:solidFill>
                <a:latin typeface="Calibri Light"/>
                <a:ea typeface="+mj-ea"/>
                <a:cs typeface="Calibri Light"/>
              </a:defRPr>
            </a:lvl1pPr>
          </a:lstStyle>
          <a:p>
            <a:pPr algn="ctr">
              <a:spcBef>
                <a:spcPts val="3560"/>
              </a:spcBef>
            </a:pPr>
            <a:r>
              <a:rPr lang="en-US" sz="3600" b="1" kern="0" spc="-35" dirty="0">
                <a:latin typeface="+mj-lt"/>
              </a:rPr>
              <a:t>Tools</a:t>
            </a:r>
            <a:endParaRPr lang="en-US" b="1" kern="0" spc="-5" dirty="0"/>
          </a:p>
        </p:txBody>
      </p:sp>
      <p:sp>
        <p:nvSpPr>
          <p:cNvPr id="4" name="TextBox 3">
            <a:extLst>
              <a:ext uri="{FF2B5EF4-FFF2-40B4-BE49-F238E27FC236}">
                <a16:creationId xmlns:a16="http://schemas.microsoft.com/office/drawing/2014/main" id="{141B2698-64F5-42F3-9599-80DD45A6F13D}"/>
              </a:ext>
            </a:extLst>
          </p:cNvPr>
          <p:cNvSpPr txBox="1"/>
          <p:nvPr/>
        </p:nvSpPr>
        <p:spPr>
          <a:xfrm>
            <a:off x="924232" y="1982590"/>
            <a:ext cx="8763000" cy="1692771"/>
          </a:xfrm>
          <a:prstGeom prst="rect">
            <a:avLst/>
          </a:prstGeom>
          <a:noFill/>
        </p:spPr>
        <p:txBody>
          <a:bodyPr wrap="square">
            <a:spAutoFit/>
          </a:bodyPr>
          <a:lstStyle/>
          <a:p>
            <a:pPr marL="457200" indent="-457200">
              <a:buFont typeface="Wingdings" panose="05000000000000000000" pitchFamily="2" charset="2"/>
              <a:buChar char="v"/>
            </a:pPr>
            <a:r>
              <a:rPr lang="en-US" sz="2600" spc="-35" dirty="0">
                <a:latin typeface="Calibri"/>
                <a:cs typeface="Calibri"/>
              </a:rPr>
              <a:t>Selenium                      –  To manipulate the HTML code</a:t>
            </a:r>
          </a:p>
          <a:p>
            <a:pPr marL="457200" indent="-457200">
              <a:buFont typeface="Wingdings" panose="05000000000000000000" pitchFamily="2" charset="2"/>
              <a:buChar char="v"/>
            </a:pPr>
            <a:r>
              <a:rPr lang="en-US" sz="2600" spc="-35" dirty="0">
                <a:latin typeface="Calibri"/>
                <a:cs typeface="Calibri"/>
              </a:rPr>
              <a:t>Beautiful Soup            –   HTML Parser</a:t>
            </a:r>
          </a:p>
          <a:p>
            <a:pPr marL="457200" indent="-457200">
              <a:buFont typeface="Wingdings" panose="05000000000000000000" pitchFamily="2" charset="2"/>
              <a:buChar char="v"/>
            </a:pPr>
            <a:r>
              <a:rPr lang="en-US" sz="2600" spc="-35" dirty="0">
                <a:latin typeface="Calibri"/>
                <a:cs typeface="Calibri"/>
              </a:rPr>
              <a:t>Pandas, NumPy          –   To analyze the data</a:t>
            </a:r>
          </a:p>
          <a:p>
            <a:pPr marL="457200" indent="-457200">
              <a:buFont typeface="Wingdings" panose="05000000000000000000" pitchFamily="2" charset="2"/>
              <a:buChar char="v"/>
            </a:pPr>
            <a:r>
              <a:rPr lang="en-US" sz="2600" spc="-35" dirty="0">
                <a:latin typeface="Calibri"/>
                <a:cs typeface="Calibri"/>
              </a:rPr>
              <a:t>Matplotlib, Seaborn  –   To visualize the data</a:t>
            </a:r>
            <a:endParaRPr lang="en-IN" sz="2600" dirty="0"/>
          </a:p>
        </p:txBody>
      </p:sp>
      <p:sp>
        <p:nvSpPr>
          <p:cNvPr id="5" name="object 2">
            <a:extLst>
              <a:ext uri="{FF2B5EF4-FFF2-40B4-BE49-F238E27FC236}">
                <a16:creationId xmlns:a16="http://schemas.microsoft.com/office/drawing/2014/main" id="{450AF1A5-4D1D-4B92-A4B1-13363CE0E297}"/>
              </a:ext>
            </a:extLst>
          </p:cNvPr>
          <p:cNvSpPr txBox="1">
            <a:spLocks/>
          </p:cNvSpPr>
          <p:nvPr/>
        </p:nvSpPr>
        <p:spPr>
          <a:xfrm>
            <a:off x="914400" y="3429000"/>
            <a:ext cx="2590800" cy="1010533"/>
          </a:xfrm>
          <a:prstGeom prst="rect">
            <a:avLst/>
          </a:prstGeom>
        </p:spPr>
        <p:txBody>
          <a:bodyPr vert="horz" wrap="square" lIns="0" tIns="452120" rIns="0" bIns="0" rtlCol="0">
            <a:spAutoFit/>
          </a:bodyPr>
          <a:lstStyle>
            <a:lvl1pPr>
              <a:defRPr sz="6000" b="0" i="0">
                <a:solidFill>
                  <a:schemeClr val="tx1"/>
                </a:solidFill>
                <a:latin typeface="Calibri Light"/>
                <a:ea typeface="+mj-ea"/>
                <a:cs typeface="Calibri Light"/>
              </a:defRPr>
            </a:lvl1pPr>
          </a:lstStyle>
          <a:p>
            <a:pPr algn="ctr">
              <a:spcBef>
                <a:spcPts val="3560"/>
              </a:spcBef>
            </a:pPr>
            <a:r>
              <a:rPr lang="en-US" sz="3600" b="1" kern="0" spc="-35" dirty="0">
                <a:latin typeface="+mj-lt"/>
              </a:rPr>
              <a:t>Techniques</a:t>
            </a:r>
            <a:endParaRPr lang="en-US" b="1" kern="0" spc="-5" dirty="0"/>
          </a:p>
        </p:txBody>
      </p:sp>
      <p:sp>
        <p:nvSpPr>
          <p:cNvPr id="6" name="TextBox 5">
            <a:extLst>
              <a:ext uri="{FF2B5EF4-FFF2-40B4-BE49-F238E27FC236}">
                <a16:creationId xmlns:a16="http://schemas.microsoft.com/office/drawing/2014/main" id="{A1939BE0-6473-4B23-8402-654808179350}"/>
              </a:ext>
            </a:extLst>
          </p:cNvPr>
          <p:cNvSpPr txBox="1"/>
          <p:nvPr/>
        </p:nvSpPr>
        <p:spPr>
          <a:xfrm>
            <a:off x="914400" y="4603960"/>
            <a:ext cx="8763000" cy="492443"/>
          </a:xfrm>
          <a:prstGeom prst="rect">
            <a:avLst/>
          </a:prstGeom>
          <a:noFill/>
        </p:spPr>
        <p:txBody>
          <a:bodyPr wrap="square">
            <a:spAutoFit/>
          </a:bodyPr>
          <a:lstStyle/>
          <a:p>
            <a:pPr marL="457200" indent="-457200">
              <a:buFont typeface="Wingdings" panose="05000000000000000000" pitchFamily="2" charset="2"/>
              <a:buChar char="v"/>
            </a:pPr>
            <a:r>
              <a:rPr lang="en-US" sz="2600" dirty="0"/>
              <a:t>Regular Expressions to extract required data from a string</a:t>
            </a:r>
            <a:endParaRPr lang="en-IN" sz="2600" dirty="0"/>
          </a:p>
        </p:txBody>
      </p:sp>
    </p:spTree>
    <p:extLst>
      <p:ext uri="{BB962C8B-B14F-4D97-AF65-F5344CB8AC3E}">
        <p14:creationId xmlns:p14="http://schemas.microsoft.com/office/powerpoint/2010/main" val="117814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9700" y="-228600"/>
            <a:ext cx="9372600" cy="1302921"/>
          </a:xfrm>
          <a:prstGeom prst="rect">
            <a:avLst/>
          </a:prstGeom>
        </p:spPr>
        <p:txBody>
          <a:bodyPr vert="horz" wrap="square" lIns="0" tIns="452120" rIns="0" bIns="0" rtlCol="0">
            <a:spAutoFit/>
          </a:bodyPr>
          <a:lstStyle/>
          <a:p>
            <a:pPr algn="ctr">
              <a:lnSpc>
                <a:spcPct val="100000"/>
              </a:lnSpc>
              <a:spcBef>
                <a:spcPts val="3560"/>
              </a:spcBef>
            </a:pPr>
            <a:r>
              <a:rPr lang="en-US" sz="5500" b="1" spc="-35" dirty="0">
                <a:latin typeface="+mj-lt"/>
              </a:rPr>
              <a:t>Important data for scraping</a:t>
            </a:r>
            <a:endParaRPr sz="5500" b="1" spc="-5" dirty="0">
              <a:latin typeface="+mj-lt"/>
            </a:endParaRPr>
          </a:p>
        </p:txBody>
      </p:sp>
      <p:sp>
        <p:nvSpPr>
          <p:cNvPr id="3" name="TextBox 2">
            <a:extLst>
              <a:ext uri="{FF2B5EF4-FFF2-40B4-BE49-F238E27FC236}">
                <a16:creationId xmlns:a16="http://schemas.microsoft.com/office/drawing/2014/main" id="{CA992E1C-5B4A-4C37-B827-47815005903B}"/>
              </a:ext>
            </a:extLst>
          </p:cNvPr>
          <p:cNvSpPr txBox="1"/>
          <p:nvPr/>
        </p:nvSpPr>
        <p:spPr>
          <a:xfrm>
            <a:off x="838200" y="1371600"/>
            <a:ext cx="11734800" cy="4493538"/>
          </a:xfrm>
          <a:prstGeom prst="rect">
            <a:avLst/>
          </a:prstGeom>
          <a:noFill/>
        </p:spPr>
        <p:txBody>
          <a:bodyPr wrap="square">
            <a:spAutoFit/>
          </a:bodyPr>
          <a:lstStyle/>
          <a:p>
            <a:endParaRPr lang="en-US" sz="2600" dirty="0"/>
          </a:p>
          <a:p>
            <a:pPr marL="971550" lvl="1" indent="-514350">
              <a:buFont typeface="+mj-lt"/>
              <a:buAutoNum type="arabicParenR"/>
            </a:pPr>
            <a:r>
              <a:rPr lang="en-US" sz="2600" dirty="0"/>
              <a:t>Brand name       -   To analyze the data based on brands.  </a:t>
            </a:r>
          </a:p>
          <a:p>
            <a:pPr marL="971550" lvl="1" indent="-514350">
              <a:buFont typeface="+mj-lt"/>
              <a:buAutoNum type="arabicParenR"/>
            </a:pPr>
            <a:r>
              <a:rPr lang="en-US" sz="2600" dirty="0"/>
              <a:t>Model name	     -   To analyze based on different model.</a:t>
            </a:r>
          </a:p>
          <a:p>
            <a:pPr marL="971550" lvl="1" indent="-514350">
              <a:buFont typeface="+mj-lt"/>
              <a:buAutoNum type="arabicParenR"/>
            </a:pPr>
            <a:r>
              <a:rPr lang="en-US" sz="2600" dirty="0"/>
              <a:t>Price</a:t>
            </a:r>
            <a:r>
              <a:rPr lang="en-IN" sz="2600" dirty="0"/>
              <a:t> of the car  -   To analyse based on price</a:t>
            </a:r>
          </a:p>
          <a:p>
            <a:pPr marL="971550" lvl="1" indent="-514350">
              <a:buFont typeface="+mj-lt"/>
              <a:buAutoNum type="arabicParenR"/>
            </a:pPr>
            <a:r>
              <a:rPr lang="en-IN" sz="2600" dirty="0"/>
              <a:t>Model Year         -   To analyse based on model year</a:t>
            </a:r>
          </a:p>
          <a:p>
            <a:pPr marL="971550" lvl="1" indent="-514350">
              <a:buFont typeface="+mj-lt"/>
              <a:buAutoNum type="arabicParenR"/>
            </a:pPr>
            <a:r>
              <a:rPr lang="en-IN" sz="2600" dirty="0"/>
              <a:t>Location              -   To analyse car details based on location</a:t>
            </a:r>
          </a:p>
          <a:p>
            <a:pPr marL="971550" lvl="1" indent="-514350">
              <a:buFont typeface="+mj-lt"/>
              <a:buAutoNum type="arabicParenR"/>
            </a:pPr>
            <a:r>
              <a:rPr lang="en-IN" sz="2600" dirty="0"/>
              <a:t>Fuel Type            -    Petrol/Diesel/LPG/CNG/Electric </a:t>
            </a:r>
          </a:p>
          <a:p>
            <a:pPr marL="971550" lvl="1" indent="-514350">
              <a:buFont typeface="+mj-lt"/>
              <a:buAutoNum type="arabicParenR"/>
            </a:pPr>
            <a:r>
              <a:rPr lang="en-IN" sz="2600" dirty="0"/>
              <a:t>Driven (Kms)       -   Analyse based on distance travelled by car</a:t>
            </a:r>
          </a:p>
          <a:p>
            <a:pPr marL="971550" lvl="1" indent="-514350">
              <a:buFont typeface="+mj-lt"/>
              <a:buAutoNum type="arabicParenR"/>
            </a:pPr>
            <a:r>
              <a:rPr lang="en-IN" sz="2600" dirty="0"/>
              <a:t>Gear Type	      -   Automatic/Manual car</a:t>
            </a:r>
          </a:p>
          <a:p>
            <a:pPr marL="971550" lvl="1" indent="-514350">
              <a:buFont typeface="+mj-lt"/>
              <a:buAutoNum type="arabicParenR"/>
            </a:pPr>
            <a:r>
              <a:rPr lang="en-IN" sz="2600" dirty="0"/>
              <a:t>Ownership          -   Either the car is 1</a:t>
            </a:r>
            <a:r>
              <a:rPr lang="en-IN" sz="2600" baseline="30000" dirty="0"/>
              <a:t>st</a:t>
            </a:r>
            <a:r>
              <a:rPr lang="en-IN" sz="2600" dirty="0"/>
              <a:t> hand or 2</a:t>
            </a:r>
            <a:r>
              <a:rPr lang="en-IN" sz="2600" baseline="30000" dirty="0"/>
              <a:t>nd</a:t>
            </a:r>
            <a:r>
              <a:rPr lang="en-IN" sz="2600" dirty="0"/>
              <a:t>  and soon</a:t>
            </a:r>
          </a:p>
          <a:p>
            <a:pPr marL="971550" lvl="1" indent="-514350">
              <a:buFont typeface="+mj-lt"/>
              <a:buAutoNum type="arabicParenR"/>
            </a:pPr>
            <a:r>
              <a:rPr lang="en-IN" sz="2600" dirty="0"/>
              <a:t>EMI (Monthly)    -   Describes the EMI price for different brands &amp; models </a:t>
            </a:r>
            <a:endParaRPr lang="en-US" sz="2600" dirty="0"/>
          </a:p>
        </p:txBody>
      </p:sp>
    </p:spTree>
    <p:extLst>
      <p:ext uri="{BB962C8B-B14F-4D97-AF65-F5344CB8AC3E}">
        <p14:creationId xmlns:p14="http://schemas.microsoft.com/office/powerpoint/2010/main" val="1528331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228600"/>
            <a:ext cx="9372600" cy="1302921"/>
          </a:xfrm>
          <a:prstGeom prst="rect">
            <a:avLst/>
          </a:prstGeom>
        </p:spPr>
        <p:txBody>
          <a:bodyPr vert="horz" wrap="square" lIns="0" tIns="452120" rIns="0" bIns="0" rtlCol="0">
            <a:spAutoFit/>
          </a:bodyPr>
          <a:lstStyle/>
          <a:p>
            <a:pPr algn="ctr">
              <a:lnSpc>
                <a:spcPct val="100000"/>
              </a:lnSpc>
              <a:spcBef>
                <a:spcPts val="3560"/>
              </a:spcBef>
            </a:pPr>
            <a:r>
              <a:rPr lang="en-US" sz="5500" b="1" spc="-35" dirty="0">
                <a:latin typeface="+mj-lt"/>
              </a:rPr>
              <a:t>Scraping Methodology</a:t>
            </a:r>
            <a:endParaRPr sz="5500" b="1" spc="-5" dirty="0">
              <a:latin typeface="+mj-lt"/>
            </a:endParaRPr>
          </a:p>
        </p:txBody>
      </p:sp>
      <p:sp>
        <p:nvSpPr>
          <p:cNvPr id="3" name="TextBox 2">
            <a:extLst>
              <a:ext uri="{FF2B5EF4-FFF2-40B4-BE49-F238E27FC236}">
                <a16:creationId xmlns:a16="http://schemas.microsoft.com/office/drawing/2014/main" id="{26A632DA-6BC6-4CF1-BAA0-7DF20B90EF55}"/>
              </a:ext>
            </a:extLst>
          </p:cNvPr>
          <p:cNvSpPr txBox="1"/>
          <p:nvPr/>
        </p:nvSpPr>
        <p:spPr>
          <a:xfrm>
            <a:off x="1066800" y="1524000"/>
            <a:ext cx="8763000" cy="3293209"/>
          </a:xfrm>
          <a:prstGeom prst="rect">
            <a:avLst/>
          </a:prstGeom>
          <a:noFill/>
        </p:spPr>
        <p:txBody>
          <a:bodyPr wrap="square">
            <a:spAutoFit/>
          </a:bodyPr>
          <a:lstStyle/>
          <a:p>
            <a:pPr marL="457200" indent="-457200">
              <a:buFont typeface="Wingdings" panose="05000000000000000000" pitchFamily="2" charset="2"/>
              <a:buChar char="v"/>
            </a:pPr>
            <a:r>
              <a:rPr lang="en-US" sz="2600" dirty="0"/>
              <a:t>Collecting the URL’s of used cars in different cities.</a:t>
            </a:r>
          </a:p>
          <a:p>
            <a:r>
              <a:rPr lang="en-US" sz="2600" dirty="0"/>
              <a:t>      (</a:t>
            </a:r>
            <a:r>
              <a:rPr lang="en-US" sz="2600" dirty="0">
                <a:hlinkClick r:id="rId2"/>
              </a:rPr>
              <a:t>Hyderabad</a:t>
            </a:r>
            <a:r>
              <a:rPr lang="en-US" sz="2600" dirty="0"/>
              <a:t>, </a:t>
            </a:r>
            <a:r>
              <a:rPr lang="en-US" sz="2600" dirty="0">
                <a:hlinkClick r:id="rId3"/>
              </a:rPr>
              <a:t>Delhi</a:t>
            </a:r>
            <a:r>
              <a:rPr lang="en-US" sz="2600" dirty="0"/>
              <a:t>, </a:t>
            </a:r>
            <a:r>
              <a:rPr lang="en-US" sz="2600" dirty="0">
                <a:hlinkClick r:id="rId4"/>
              </a:rPr>
              <a:t>Mumbai</a:t>
            </a:r>
            <a:r>
              <a:rPr lang="en-US" sz="2600" dirty="0"/>
              <a:t>, </a:t>
            </a:r>
            <a:r>
              <a:rPr lang="en-US" sz="2600" dirty="0">
                <a:hlinkClick r:id="rId5"/>
              </a:rPr>
              <a:t>Bangalore</a:t>
            </a:r>
            <a:r>
              <a:rPr lang="en-US" sz="2600" dirty="0"/>
              <a:t>, </a:t>
            </a:r>
            <a:r>
              <a:rPr lang="en-US" sz="2600" dirty="0">
                <a:hlinkClick r:id="rId6"/>
              </a:rPr>
              <a:t>Chennai</a:t>
            </a:r>
            <a:r>
              <a:rPr lang="en-US" sz="2600" dirty="0"/>
              <a:t>)</a:t>
            </a:r>
          </a:p>
          <a:p>
            <a:pPr marL="457200" indent="-457200">
              <a:buFont typeface="Wingdings" panose="05000000000000000000" pitchFamily="2" charset="2"/>
              <a:buChar char="v"/>
            </a:pPr>
            <a:r>
              <a:rPr lang="en-US" sz="2600" dirty="0"/>
              <a:t>Since the data loads upon scrolling the website, Selenium web driver is used to scroll till bottom of the page and to store the html code after manipulating the page source.</a:t>
            </a:r>
          </a:p>
          <a:p>
            <a:pPr marL="457200" indent="-457200">
              <a:buFont typeface="Wingdings" panose="05000000000000000000" pitchFamily="2" charset="2"/>
              <a:buChar char="v"/>
            </a:pPr>
            <a:r>
              <a:rPr lang="en-US" sz="2600" dirty="0"/>
              <a:t>After saving the html file, load the file and parse the file using Beautiful Soup.</a:t>
            </a:r>
          </a:p>
          <a:p>
            <a:pPr marL="457200" indent="-457200">
              <a:buFont typeface="Wingdings" panose="05000000000000000000" pitchFamily="2" charset="2"/>
              <a:buChar char="v"/>
            </a:pPr>
            <a:r>
              <a:rPr lang="en-US" sz="2600" dirty="0"/>
              <a:t>After scraping the data, saving the data in a csv file.</a:t>
            </a:r>
          </a:p>
        </p:txBody>
      </p:sp>
    </p:spTree>
    <p:extLst>
      <p:ext uri="{BB962C8B-B14F-4D97-AF65-F5344CB8AC3E}">
        <p14:creationId xmlns:p14="http://schemas.microsoft.com/office/powerpoint/2010/main" val="1092688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2772</TotalTime>
  <Words>2326</Words>
  <Application>Microsoft Office PowerPoint</Application>
  <PresentationFormat>Widescreen</PresentationFormat>
  <Paragraphs>194</Paragraphs>
  <Slides>37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-apple-system</vt:lpstr>
      <vt:lpstr>Arial</vt:lpstr>
      <vt:lpstr>Arial</vt:lpstr>
      <vt:lpstr>Arial MT</vt:lpstr>
      <vt:lpstr>Calibri</vt:lpstr>
      <vt:lpstr>Calibri Light</vt:lpstr>
      <vt:lpstr>Wingdings</vt:lpstr>
      <vt:lpstr>Office Theme</vt:lpstr>
      <vt:lpstr>PowerPoint Presentation</vt:lpstr>
      <vt:lpstr>About me</vt:lpstr>
      <vt:lpstr>Web Scraping &amp; EDA on Cars24 website</vt:lpstr>
      <vt:lpstr>Problem Statement: </vt:lpstr>
      <vt:lpstr>Explanation about Use case title and domain</vt:lpstr>
      <vt:lpstr>Website for Scraping Data</vt:lpstr>
      <vt:lpstr>Tools &amp; Techniques</vt:lpstr>
      <vt:lpstr>Important data for scraping</vt:lpstr>
      <vt:lpstr>Scraping Methodology</vt:lpstr>
      <vt:lpstr>Data Cleaning</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Experience after the project</vt:lpstr>
      <vt:lpstr>Future Scope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mummidi balaji</cp:lastModifiedBy>
  <cp:revision>40</cp:revision>
  <dcterms:created xsi:type="dcterms:W3CDTF">2021-09-06T11:51:51Z</dcterms:created>
  <dcterms:modified xsi:type="dcterms:W3CDTF">2021-09-11T11:47:20Z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2021-08-27T00:00:00Z</vt:filetime>
  </property>
  <property fmtid="{D5CDD505-2E9C-101B-9397-08002B2CF9AE}" pid="3" name="Creator">
    <vt:lpwstr>Microsoft® PowerPoint® 2016</vt:lpwstr>
  </property>
  <property fmtid="{D5CDD505-2E9C-101B-9397-08002B2CF9AE}" pid="4" name="LastSaved">
    <vt:filetime>2021-09-06T00:00:00Z</vt:filetime>
  </property>
</Properties>
</file>